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60" r:id="rId2"/>
    <p:sldId id="272" r:id="rId3"/>
    <p:sldId id="333" r:id="rId4"/>
    <p:sldId id="277" r:id="rId5"/>
    <p:sldId id="276" r:id="rId6"/>
    <p:sldId id="278" r:id="rId7"/>
    <p:sldId id="329" r:id="rId8"/>
    <p:sldId id="337" r:id="rId9"/>
    <p:sldId id="348" r:id="rId10"/>
    <p:sldId id="330" r:id="rId11"/>
    <p:sldId id="331" r:id="rId12"/>
    <p:sldId id="391" r:id="rId13"/>
    <p:sldId id="349" r:id="rId14"/>
    <p:sldId id="350" r:id="rId15"/>
    <p:sldId id="334" r:id="rId16"/>
    <p:sldId id="335" r:id="rId17"/>
    <p:sldId id="336" r:id="rId18"/>
    <p:sldId id="338" r:id="rId19"/>
    <p:sldId id="339" r:id="rId20"/>
    <p:sldId id="369" r:id="rId21"/>
    <p:sldId id="351" r:id="rId22"/>
    <p:sldId id="341" r:id="rId23"/>
    <p:sldId id="343" r:id="rId24"/>
    <p:sldId id="344" r:id="rId25"/>
    <p:sldId id="342" r:id="rId26"/>
    <p:sldId id="370" r:id="rId27"/>
    <p:sldId id="371" r:id="rId28"/>
    <p:sldId id="372" r:id="rId29"/>
    <p:sldId id="375" r:id="rId30"/>
    <p:sldId id="376" r:id="rId31"/>
    <p:sldId id="346" r:id="rId32"/>
    <p:sldId id="347" r:id="rId33"/>
    <p:sldId id="353" r:id="rId34"/>
    <p:sldId id="354" r:id="rId35"/>
    <p:sldId id="368" r:id="rId36"/>
    <p:sldId id="355" r:id="rId37"/>
    <p:sldId id="356" r:id="rId38"/>
    <p:sldId id="358" r:id="rId39"/>
    <p:sldId id="362" r:id="rId40"/>
    <p:sldId id="359" r:id="rId41"/>
    <p:sldId id="360" r:id="rId42"/>
    <p:sldId id="361" r:id="rId43"/>
    <p:sldId id="363" r:id="rId44"/>
    <p:sldId id="364" r:id="rId45"/>
    <p:sldId id="366" r:id="rId46"/>
    <p:sldId id="367" r:id="rId47"/>
    <p:sldId id="397" r:id="rId48"/>
    <p:sldId id="405" r:id="rId49"/>
    <p:sldId id="406" r:id="rId50"/>
    <p:sldId id="408" r:id="rId51"/>
    <p:sldId id="422" r:id="rId52"/>
    <p:sldId id="409" r:id="rId53"/>
    <p:sldId id="423" r:id="rId54"/>
    <p:sldId id="410" r:id="rId55"/>
    <p:sldId id="399" r:id="rId56"/>
    <p:sldId id="377" r:id="rId57"/>
    <p:sldId id="414" r:id="rId58"/>
    <p:sldId id="395" r:id="rId59"/>
    <p:sldId id="402" r:id="rId60"/>
    <p:sldId id="411" r:id="rId61"/>
    <p:sldId id="403" r:id="rId62"/>
    <p:sldId id="378" r:id="rId63"/>
    <p:sldId id="415" r:id="rId64"/>
    <p:sldId id="413" r:id="rId65"/>
    <p:sldId id="417" r:id="rId66"/>
    <p:sldId id="400" r:id="rId67"/>
    <p:sldId id="418" r:id="rId68"/>
    <p:sldId id="419" r:id="rId69"/>
    <p:sldId id="420" r:id="rId70"/>
    <p:sldId id="421" r:id="rId71"/>
    <p:sldId id="401" r:id="rId72"/>
    <p:sldId id="424" r:id="rId73"/>
    <p:sldId id="425" r:id="rId74"/>
    <p:sldId id="426" r:id="rId75"/>
    <p:sldId id="427" r:id="rId76"/>
    <p:sldId id="428" r:id="rId77"/>
    <p:sldId id="429" r:id="rId78"/>
    <p:sldId id="430" r:id="rId79"/>
    <p:sldId id="440" r:id="rId80"/>
    <p:sldId id="434" r:id="rId81"/>
    <p:sldId id="431" r:id="rId82"/>
    <p:sldId id="432" r:id="rId83"/>
    <p:sldId id="444" r:id="rId84"/>
    <p:sldId id="435" r:id="rId85"/>
    <p:sldId id="437" r:id="rId86"/>
    <p:sldId id="436" r:id="rId87"/>
    <p:sldId id="441" r:id="rId88"/>
    <p:sldId id="438" r:id="rId89"/>
    <p:sldId id="442" r:id="rId90"/>
    <p:sldId id="445" r:id="rId91"/>
    <p:sldId id="446" r:id="rId92"/>
    <p:sldId id="447" r:id="rId93"/>
    <p:sldId id="443" r:id="rId94"/>
    <p:sldId id="404" r:id="rId95"/>
  </p:sldIdLst>
  <p:sldSz cx="9144000" cy="6858000" type="screen4x3"/>
  <p:notesSz cx="6858000" cy="9144000"/>
  <p:custDataLst>
    <p:tags r:id="rId97"/>
  </p:custData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ick" initials="z" lastIdx="2" clrIdx="0">
    <p:extLst>
      <p:ext uri="{19B8F6BF-5375-455C-9EA6-DF929625EA0E}">
        <p15:presenceInfo xmlns:p15="http://schemas.microsoft.com/office/powerpoint/2012/main" userId="zw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00"/>
    <a:srgbClr val="A50021"/>
    <a:srgbClr val="CC3300"/>
    <a:srgbClr val="FF00FF"/>
    <a:srgbClr val="993300"/>
    <a:srgbClr val="009900"/>
    <a:srgbClr val="0033CC"/>
    <a:srgbClr val="99663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445" autoAdjust="0"/>
  </p:normalViewPr>
  <p:slideViewPr>
    <p:cSldViewPr snapToGrid="0">
      <p:cViewPr varScale="1">
        <p:scale>
          <a:sx n="152" d="100"/>
          <a:sy n="152" d="100"/>
        </p:scale>
        <p:origin x="207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9D93-393E-4D4D-9DE1-F1BB84BB9198}" type="datetimeFigureOut">
              <a:rPr lang="en-US" smtClean="0"/>
              <a:pPr/>
              <a:t>23-Jan-22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750D0-591B-4654-99F7-1064A60D94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 dirty="0">
              <a:latin typeface="Times New Roman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11157" indent="-273521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09408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531722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196935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40699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844628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28226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719897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11C832A-9F71-49E5-B1F8-46F9DD3390EE}" type="slidenum">
              <a:rPr lang="he-IL" alt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1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4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4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DAC1-EA1D-499E-8FAF-5DC6015DFDB4}" type="datetimeFigureOut">
              <a:rPr lang="he-IL" smtClean="0"/>
              <a:pPr/>
              <a:t>כ"א/שבט/תשפ"ב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6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4.xml"/><Relationship Id="rId16" Type="http://schemas.openxmlformats.org/officeDocument/2006/relationships/image" Target="../media/image3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7.png"/><Relationship Id="rId5" Type="http://schemas.openxmlformats.org/officeDocument/2006/relationships/tags" Target="../tags/tag7.xml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2.png"/><Relationship Id="rId5" Type="http://schemas.openxmlformats.org/officeDocument/2006/relationships/tags" Target="../tags/tag15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4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5" Type="http://schemas.openxmlformats.org/officeDocument/2006/relationships/image" Target="../media/image73.png"/><Relationship Id="rId4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6.png"/><Relationship Id="rId26" Type="http://schemas.openxmlformats.org/officeDocument/2006/relationships/image" Target="../media/image89.png"/><Relationship Id="rId21" Type="http://schemas.openxmlformats.org/officeDocument/2006/relationships/image" Target="../media/image83.png"/><Relationship Id="rId34" Type="http://schemas.openxmlformats.org/officeDocument/2006/relationships/image" Target="../media/image97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800.png"/><Relationship Id="rId20" Type="http://schemas.openxmlformats.org/officeDocument/2006/relationships/image" Target="../media/image82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23" Type="http://schemas.openxmlformats.org/officeDocument/2006/relationships/image" Target="../media/image85.png"/><Relationship Id="rId28" Type="http://schemas.openxmlformats.org/officeDocument/2006/relationships/image" Target="../media/image91.png"/><Relationship Id="rId19" Type="http://schemas.openxmlformats.org/officeDocument/2006/relationships/image" Target="../media/image81.png"/><Relationship Id="rId31" Type="http://schemas.openxmlformats.org/officeDocument/2006/relationships/image" Target="../media/image94.png"/><Relationship Id="rId22" Type="http://schemas.openxmlformats.org/officeDocument/2006/relationships/image" Target="../media/image84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7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3.png"/><Relationship Id="rId2" Type="http://schemas.openxmlformats.org/officeDocument/2006/relationships/image" Target="../media/image1020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76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960.png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8.png"/><Relationship Id="rId4" Type="http://schemas.openxmlformats.org/officeDocument/2006/relationships/image" Target="../media/image9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tags" Target="../tags/tag34.xml"/><Relationship Id="rId21" Type="http://schemas.openxmlformats.org/officeDocument/2006/relationships/image" Target="../media/image1212.png"/><Relationship Id="rId7" Type="http://schemas.openxmlformats.org/officeDocument/2006/relationships/tags" Target="../tags/tag38.xml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tags" Target="../tags/tag33.xml"/><Relationship Id="rId16" Type="http://schemas.openxmlformats.org/officeDocument/2006/relationships/image" Target="../media/image146.png"/><Relationship Id="rId20" Type="http://schemas.openxmlformats.org/officeDocument/2006/relationships/image" Target="../media/image120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39.png"/><Relationship Id="rId5" Type="http://schemas.openxmlformats.org/officeDocument/2006/relationships/tags" Target="../tags/tag36.xml"/><Relationship Id="rId15" Type="http://schemas.openxmlformats.org/officeDocument/2006/relationships/image" Target="../media/image145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49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0.png"/><Relationship Id="rId4" Type="http://schemas.openxmlformats.org/officeDocument/2006/relationships/image" Target="../media/image12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63.png"/><Relationship Id="rId7" Type="http://schemas.openxmlformats.org/officeDocument/2006/relationships/image" Target="../media/image1630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0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0.png"/><Relationship Id="rId11" Type="http://schemas.openxmlformats.org/officeDocument/2006/relationships/image" Target="../media/image167.png"/><Relationship Id="rId5" Type="http://schemas.openxmlformats.org/officeDocument/2006/relationships/image" Target="../media/image161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8.png"/><Relationship Id="rId3" Type="http://schemas.openxmlformats.org/officeDocument/2006/relationships/image" Target="../media/image1780.png"/><Relationship Id="rId7" Type="http://schemas.openxmlformats.org/officeDocument/2006/relationships/image" Target="../media/image182.png"/><Relationship Id="rId12" Type="http://schemas.openxmlformats.org/officeDocument/2006/relationships/image" Target="../media/image177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196.png"/><Relationship Id="rId26" Type="http://schemas.openxmlformats.org/officeDocument/2006/relationships/image" Target="../media/image205.png"/><Relationship Id="rId3" Type="http://schemas.openxmlformats.org/officeDocument/2006/relationships/image" Target="../media/image187.png"/><Relationship Id="rId21" Type="http://schemas.openxmlformats.org/officeDocument/2006/relationships/image" Target="../media/image199.png"/><Relationship Id="rId7" Type="http://schemas.openxmlformats.org/officeDocument/2006/relationships/image" Target="../media/image194.png"/><Relationship Id="rId17" Type="http://schemas.openxmlformats.org/officeDocument/2006/relationships/image" Target="../media/image195.png"/><Relationship Id="rId25" Type="http://schemas.openxmlformats.org/officeDocument/2006/relationships/image" Target="../media/image20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3.png"/><Relationship Id="rId20" Type="http://schemas.openxmlformats.org/officeDocument/2006/relationships/image" Target="../media/image198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image" Target="../media/image191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9" Type="http://schemas.openxmlformats.org/officeDocument/2006/relationships/image" Target="../media/image197.png"/><Relationship Id="rId4" Type="http://schemas.openxmlformats.org/officeDocument/2006/relationships/image" Target="../media/image188.png"/><Relationship Id="rId14" Type="http://schemas.openxmlformats.org/officeDocument/2006/relationships/image" Target="../media/image190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221.png"/><Relationship Id="rId3" Type="http://schemas.openxmlformats.org/officeDocument/2006/relationships/image" Target="../media/image1890.png"/><Relationship Id="rId7" Type="http://schemas.openxmlformats.org/officeDocument/2006/relationships/image" Target="../media/image1940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0.png"/><Relationship Id="rId11" Type="http://schemas.openxmlformats.org/officeDocument/2006/relationships/image" Target="../media/image220.png"/><Relationship Id="rId5" Type="http://schemas.openxmlformats.org/officeDocument/2006/relationships/image" Target="../media/image1911.png"/><Relationship Id="rId10" Type="http://schemas.openxmlformats.org/officeDocument/2006/relationships/image" Target="../media/image219.png"/><Relationship Id="rId4" Type="http://schemas.openxmlformats.org/officeDocument/2006/relationships/image" Target="../media/image1900.png"/><Relationship Id="rId9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060.png"/><Relationship Id="rId7" Type="http://schemas.openxmlformats.org/officeDocument/2006/relationships/image" Target="../media/image224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40.png"/><Relationship Id="rId5" Type="http://schemas.openxmlformats.org/officeDocument/2006/relationships/image" Target="../media/image2080.png"/><Relationship Id="rId10" Type="http://schemas.openxmlformats.org/officeDocument/2006/relationships/image" Target="../media/image230.png"/><Relationship Id="rId4" Type="http://schemas.openxmlformats.org/officeDocument/2006/relationships/image" Target="../media/image2070.png"/><Relationship Id="rId9" Type="http://schemas.openxmlformats.org/officeDocument/2006/relationships/image" Target="../media/image2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13" Type="http://schemas.openxmlformats.org/officeDocument/2006/relationships/image" Target="../media/image1751.png"/><Relationship Id="rId18" Type="http://schemas.openxmlformats.org/officeDocument/2006/relationships/image" Target="../media/image237.png"/><Relationship Id="rId26" Type="http://schemas.openxmlformats.org/officeDocument/2006/relationships/image" Target="../media/image240.png"/><Relationship Id="rId3" Type="http://schemas.openxmlformats.org/officeDocument/2006/relationships/image" Target="../media/image1490.png"/><Relationship Id="rId21" Type="http://schemas.openxmlformats.org/officeDocument/2006/relationships/image" Target="../media/image1831.png"/><Relationship Id="rId7" Type="http://schemas.openxmlformats.org/officeDocument/2006/relationships/image" Target="../media/image1691.png"/><Relationship Id="rId12" Type="http://schemas.openxmlformats.org/officeDocument/2006/relationships/image" Target="../media/image1741.png"/><Relationship Id="rId17" Type="http://schemas.openxmlformats.org/officeDocument/2006/relationships/image" Target="../media/image236.png"/><Relationship Id="rId25" Type="http://schemas.openxmlformats.org/officeDocument/2006/relationships/image" Target="../media/image239.png"/><Relationship Id="rId2" Type="http://schemas.openxmlformats.org/officeDocument/2006/relationships/image" Target="../media/image1480.png"/><Relationship Id="rId16" Type="http://schemas.openxmlformats.org/officeDocument/2006/relationships/image" Target="../media/image235.png"/><Relationship Id="rId20" Type="http://schemas.openxmlformats.org/officeDocument/2006/relationships/image" Target="../media/image18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1731.png"/><Relationship Id="rId24" Type="http://schemas.openxmlformats.org/officeDocument/2006/relationships/image" Target="../media/image238.png"/><Relationship Id="rId5" Type="http://schemas.openxmlformats.org/officeDocument/2006/relationships/image" Target="../media/image1510.png"/><Relationship Id="rId15" Type="http://schemas.openxmlformats.org/officeDocument/2006/relationships/image" Target="../media/image1771.png"/><Relationship Id="rId23" Type="http://schemas.openxmlformats.org/officeDocument/2006/relationships/image" Target="../media/image1851.png"/><Relationship Id="rId10" Type="http://schemas.openxmlformats.org/officeDocument/2006/relationships/image" Target="../media/image1721.png"/><Relationship Id="rId19" Type="http://schemas.openxmlformats.org/officeDocument/2006/relationships/image" Target="../media/image1812.png"/><Relationship Id="rId4" Type="http://schemas.openxmlformats.org/officeDocument/2006/relationships/image" Target="../media/image1500.png"/><Relationship Id="rId9" Type="http://schemas.openxmlformats.org/officeDocument/2006/relationships/image" Target="../media/image1711.png"/><Relationship Id="rId14" Type="http://schemas.openxmlformats.org/officeDocument/2006/relationships/image" Target="../media/image1761.png"/><Relationship Id="rId22" Type="http://schemas.openxmlformats.org/officeDocument/2006/relationships/image" Target="../media/image18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8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0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3" Type="http://schemas.openxmlformats.org/officeDocument/2006/relationships/image" Target="../media/image2730.png"/><Relationship Id="rId7" Type="http://schemas.openxmlformats.org/officeDocument/2006/relationships/image" Target="../media/image2770.png"/><Relationship Id="rId12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0.png"/><Relationship Id="rId11" Type="http://schemas.openxmlformats.org/officeDocument/2006/relationships/image" Target="../media/image281.png"/><Relationship Id="rId5" Type="http://schemas.openxmlformats.org/officeDocument/2006/relationships/image" Target="../media/image2750.png"/><Relationship Id="rId10" Type="http://schemas.openxmlformats.org/officeDocument/2006/relationships/image" Target="../media/image280.png"/><Relationship Id="rId4" Type="http://schemas.openxmlformats.org/officeDocument/2006/relationships/image" Target="../media/image2740.png"/><Relationship Id="rId9" Type="http://schemas.openxmlformats.org/officeDocument/2006/relationships/image" Target="../media/image2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7" Type="http://schemas.openxmlformats.org/officeDocument/2006/relationships/image" Target="../media/image267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7" Type="http://schemas.openxmlformats.org/officeDocument/2006/relationships/image" Target="../media/image32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0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0.png"/><Relationship Id="rId10" Type="http://schemas.openxmlformats.org/officeDocument/2006/relationships/image" Target="../media/image342.png"/><Relationship Id="rId4" Type="http://schemas.openxmlformats.org/officeDocument/2006/relationships/image" Target="../media/image3360.png"/><Relationship Id="rId9" Type="http://schemas.openxmlformats.org/officeDocument/2006/relationships/image" Target="../media/image3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21" Type="http://schemas.openxmlformats.org/officeDocument/2006/relationships/image" Target="../media/image364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" Type="http://schemas.openxmlformats.org/officeDocument/2006/relationships/image" Target="../media/image366.png"/><Relationship Id="rId21" Type="http://schemas.openxmlformats.org/officeDocument/2006/relationships/image" Target="../media/image384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" Type="http://schemas.openxmlformats.org/officeDocument/2006/relationships/image" Target="../media/image365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3" Type="http://schemas.openxmlformats.org/officeDocument/2006/relationships/image" Target="../media/image3350.png"/><Relationship Id="rId7" Type="http://schemas.openxmlformats.org/officeDocument/2006/relationships/image" Target="../media/image339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340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402.png"/><Relationship Id="rId5" Type="http://schemas.openxmlformats.org/officeDocument/2006/relationships/image" Target="../media/image3370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360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0.png"/><Relationship Id="rId7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3" Type="http://schemas.openxmlformats.org/officeDocument/2006/relationships/image" Target="../media/image444.png"/><Relationship Id="rId21" Type="http://schemas.openxmlformats.org/officeDocument/2006/relationships/image" Target="../media/image462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" Type="http://schemas.openxmlformats.org/officeDocument/2006/relationships/image" Target="../media/image443.png"/><Relationship Id="rId16" Type="http://schemas.openxmlformats.org/officeDocument/2006/relationships/image" Target="../media/image457.png"/><Relationship Id="rId20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10" Type="http://schemas.openxmlformats.org/officeDocument/2006/relationships/image" Target="../media/image451.png"/><Relationship Id="rId19" Type="http://schemas.openxmlformats.org/officeDocument/2006/relationships/image" Target="../media/image460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340.png"/><Relationship Id="rId7" Type="http://schemas.openxmlformats.org/officeDocument/2006/relationships/image" Target="../media/image465.png"/><Relationship Id="rId2" Type="http://schemas.openxmlformats.org/officeDocument/2006/relationships/image" Target="../media/image4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10" Type="http://schemas.openxmlformats.org/officeDocument/2006/relationships/image" Target="../media/image468.png"/><Relationship Id="rId4" Type="http://schemas.openxmlformats.org/officeDocument/2006/relationships/image" Target="../media/image4420.png"/><Relationship Id="rId9" Type="http://schemas.openxmlformats.org/officeDocument/2006/relationships/image" Target="../media/image4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440.png"/><Relationship Id="rId7" Type="http://schemas.openxmlformats.org/officeDocument/2006/relationships/image" Target="../media/image4480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0.png"/><Relationship Id="rId5" Type="http://schemas.openxmlformats.org/officeDocument/2006/relationships/image" Target="../media/image4460.png"/><Relationship Id="rId10" Type="http://schemas.openxmlformats.org/officeDocument/2006/relationships/image" Target="../media/image4510.png"/><Relationship Id="rId4" Type="http://schemas.openxmlformats.org/officeDocument/2006/relationships/image" Target="../media/image4461.png"/><Relationship Id="rId9" Type="http://schemas.openxmlformats.org/officeDocument/2006/relationships/image" Target="../media/image45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0.png"/><Relationship Id="rId7" Type="http://schemas.openxmlformats.org/officeDocument/2006/relationships/image" Target="../media/image471.png"/><Relationship Id="rId2" Type="http://schemas.openxmlformats.org/officeDocument/2006/relationships/image" Target="../media/image45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550.png"/><Relationship Id="rId4" Type="http://schemas.openxmlformats.org/officeDocument/2006/relationships/image" Target="../media/image45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0.png"/><Relationship Id="rId3" Type="http://schemas.openxmlformats.org/officeDocument/2006/relationships/image" Target="../media/image4570.png"/><Relationship Id="rId7" Type="http://schemas.openxmlformats.org/officeDocument/2006/relationships/image" Target="../media/image476.png"/><Relationship Id="rId12" Type="http://schemas.openxmlformats.org/officeDocument/2006/relationships/image" Target="../media/image466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1.png"/><Relationship Id="rId11" Type="http://schemas.openxmlformats.org/officeDocument/2006/relationships/image" Target="../media/image4650.png"/><Relationship Id="rId5" Type="http://schemas.openxmlformats.org/officeDocument/2006/relationships/image" Target="../media/image4590.png"/><Relationship Id="rId10" Type="http://schemas.openxmlformats.org/officeDocument/2006/relationships/image" Target="../media/image478.png"/><Relationship Id="rId4" Type="http://schemas.openxmlformats.org/officeDocument/2006/relationships/image" Target="../media/image4580.png"/><Relationship Id="rId9" Type="http://schemas.openxmlformats.org/officeDocument/2006/relationships/image" Target="../media/image47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3" Type="http://schemas.openxmlformats.org/officeDocument/2006/relationships/image" Target="../media/image4680.png"/><Relationship Id="rId7" Type="http://schemas.openxmlformats.org/officeDocument/2006/relationships/image" Target="../media/image480.png"/><Relationship Id="rId12" Type="http://schemas.openxmlformats.org/officeDocument/2006/relationships/image" Target="../media/image482.png"/><Relationship Id="rId2" Type="http://schemas.openxmlformats.org/officeDocument/2006/relationships/image" Target="../media/image4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1.png"/><Relationship Id="rId5" Type="http://schemas.openxmlformats.org/officeDocument/2006/relationships/image" Target="../media/image470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4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0.png"/><Relationship Id="rId5" Type="http://schemas.openxmlformats.org/officeDocument/2006/relationships/image" Target="../media/image4820.png"/><Relationship Id="rId4" Type="http://schemas.openxmlformats.org/officeDocument/2006/relationships/image" Target="../media/image50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3362"/>
            <a:ext cx="9144000" cy="1107996"/>
          </a:xfrm>
        </p:spPr>
        <p:txBody>
          <a:bodyPr>
            <a:spAutoFit/>
          </a:bodyPr>
          <a:lstStyle/>
          <a:p>
            <a:pPr rtl="0" eaLnBrk="1" hangingPunct="1"/>
            <a:r>
              <a:rPr lang="en-US" altLang="en-US" sz="6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Algorithms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4028211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 anchor="ctr"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algn="ctr" rtl="0" eaLnBrk="1" hangingPunct="1">
              <a:lnSpc>
                <a:spcPct val="150000"/>
              </a:lnSpc>
            </a:pPr>
            <a:r>
              <a:rPr lang="en-US" alt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 Zwick</a:t>
            </a:r>
          </a:p>
          <a:p>
            <a:pPr algn="ctr" rtl="0" eaLnBrk="1" hangingPunct="1">
              <a:lnSpc>
                <a:spcPct val="150000"/>
              </a:lnSpc>
            </a:pP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rtl="0" eaLnBrk="1" hangingPunct="1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2014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Modified: January 1, 2018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Modified: November 30 –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December 29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94587"/>
            <a:ext cx="9144000" cy="923320"/>
          </a:xfrm>
          <a:prstGeom prst="rect">
            <a:avLst/>
          </a:prstGeom>
          <a:noFill/>
        </p:spPr>
        <p:txBody>
          <a:bodyPr lIns="91430" tIns="45715" rIns="91430" bIns="45715">
            <a:spAutoFit/>
          </a:bodyPr>
          <a:lstStyle/>
          <a:p>
            <a:pPr algn="ctr" rtl="0">
              <a:defRPr/>
            </a:pPr>
            <a:r>
              <a:rPr lang="en-US" sz="5400" dirty="0">
                <a:solidFill>
                  <a:srgbClr val="009900"/>
                </a:solidFill>
              </a:rPr>
              <a:t>Maximum </a:t>
            </a:r>
            <a:r>
              <a:rPr lang="en-US" sz="5400" dirty="0">
                <a:solidFill>
                  <a:srgbClr val="0000FF"/>
                </a:solidFill>
              </a:rPr>
              <a:t>weight</a:t>
            </a:r>
            <a:r>
              <a:rPr lang="en-US" sz="5400" dirty="0">
                <a:solidFill>
                  <a:srgbClr val="009900"/>
                </a:solidFill>
              </a:rPr>
              <a:t>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A258CD8-A675-4C46-B3B4-D53A5BEE1A9B}" type="slidenum">
              <a:rPr lang="he-IL" altLang="en-US" sz="14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085544"/>
            <a:ext cx="9146880" cy="637754"/>
          </a:xfrm>
          <a:prstGeom prst="rect">
            <a:avLst/>
          </a:prstGeom>
          <a:noFill/>
        </p:spPr>
        <p:txBody>
          <a:bodyPr vert="horz" lIns="82945" tIns="41473" rIns="82945" bIns="41473" rtlCol="0"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MI10"/>
              </a:rPr>
              <a:t>A</a:t>
            </a:r>
            <a:r>
              <a:rPr lang="en-US">
                <a:latin typeface="CMR10"/>
              </a:rPr>
              <a:t>A</a:t>
            </a:r>
            <a:r>
              <a:rPr lang="en-US">
                <a:latin typeface="CMTI10"/>
              </a:rPr>
              <a:t>A</a:t>
            </a:r>
            <a:r>
              <a:rPr lang="en-US">
                <a:latin typeface="CMSY10ORIG"/>
              </a:rPr>
              <a:t>A</a:t>
            </a:r>
            <a:r>
              <a:rPr lang="en-US">
                <a:latin typeface="MSAM10"/>
              </a:rPr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>
                <a:solidFill>
                  <a:srgbClr val="0033CC"/>
                </a:solidFill>
              </a:rPr>
            </a:br>
            <a:r>
              <a:rPr lang="en-US" sz="3600" kern="0" dirty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>
                <a:solidFill>
                  <a:srgbClr val="00B050"/>
                </a:solidFill>
              </a:rPr>
              <a:t>bipartite</a:t>
            </a:r>
            <a:r>
              <a:rPr lang="en-US" sz="3600" kern="0" dirty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" name="Group 88"/>
          <p:cNvGrpSpPr/>
          <p:nvPr/>
        </p:nvGrpSpPr>
        <p:grpSpPr>
          <a:xfrm>
            <a:off x="1259632" y="2529940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9940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27860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27860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85163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73226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73226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80112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803986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unmatched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942184" y="3628764"/>
            <a:ext cx="471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weights of the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edges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 the matching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Find a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743908" y="5085184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Such a </a:t>
            </a: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shortest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path is a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maximum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weight augmenting path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7544" y="2706153"/>
            <a:ext cx="820768" cy="1625709"/>
            <a:chOff x="467544" y="2525093"/>
            <a:chExt cx="820768" cy="1625709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67544" y="3525006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2" name="Straight Connector 31"/>
            <p:cNvCxnSpPr>
              <a:stCxn id="73" idx="3"/>
              <a:endCxn id="30" idx="7"/>
            </p:cNvCxnSpPr>
            <p:nvPr/>
          </p:nvCxnSpPr>
          <p:spPr>
            <a:xfrm flipH="1">
              <a:off x="634704" y="2525093"/>
              <a:ext cx="653608" cy="102859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1"/>
              <a:endCxn id="30" idx="5"/>
            </p:cNvCxnSpPr>
            <p:nvPr/>
          </p:nvCxnSpPr>
          <p:spPr>
            <a:xfrm flipH="1" flipV="1">
              <a:off x="634704" y="3692166"/>
              <a:ext cx="653608" cy="458636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Add a source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and a sink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b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Connect them to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vertices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3154984" y="3702252"/>
            <a:ext cx="696936" cy="1217673"/>
            <a:chOff x="3154984" y="3521192"/>
            <a:chExt cx="696936" cy="1217673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656080" y="3521192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8" name="Straight Connector 37"/>
            <p:cNvCxnSpPr>
              <a:stCxn id="31" idx="4"/>
              <a:endCxn id="84" idx="7"/>
            </p:cNvCxnSpPr>
            <p:nvPr/>
          </p:nvCxnSpPr>
          <p:spPr>
            <a:xfrm flipH="1">
              <a:off x="3154984" y="3717032"/>
              <a:ext cx="599016" cy="102183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1" idx="2"/>
              <a:endCxn id="83" idx="7"/>
            </p:cNvCxnSpPr>
            <p:nvPr/>
          </p:nvCxnSpPr>
          <p:spPr>
            <a:xfrm flipH="1">
              <a:off x="3154984" y="3619112"/>
              <a:ext cx="501096" cy="531690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2" grpId="0"/>
      <p:bldP spid="27" grpId="0"/>
      <p:bldP spid="28" grpId="0"/>
      <p:bldP spid="2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/>
          <p:nvPr/>
        </p:nvGrpSpPr>
        <p:grpSpPr>
          <a:xfrm>
            <a:off x="1259632" y="2520887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0887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18807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18807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76110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64173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64173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71059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794933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is a maximum weight matching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, there are no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negative cycles</a:t>
                </a: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Can use </a:t>
                </a:r>
                <a:r>
                  <a:rPr lang="en-US" sz="2400" dirty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Bellman-Ford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to find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path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time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712384" y="464892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Slow!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Yields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-time algorithm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>
            <a:spLocks noChangeAspect="1"/>
          </p:cNvSpPr>
          <p:nvPr/>
        </p:nvSpPr>
        <p:spPr>
          <a:xfrm>
            <a:off x="467544" y="3697013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656080" y="3693199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Connector 31"/>
          <p:cNvCxnSpPr>
            <a:stCxn id="73" idx="3"/>
            <a:endCxn id="30" idx="7"/>
          </p:cNvCxnSpPr>
          <p:nvPr/>
        </p:nvCxnSpPr>
        <p:spPr>
          <a:xfrm flipH="1">
            <a:off x="634704" y="2688047"/>
            <a:ext cx="653608" cy="1037646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6" idx="1"/>
            <a:endCxn id="30" idx="5"/>
          </p:cNvCxnSpPr>
          <p:nvPr/>
        </p:nvCxnSpPr>
        <p:spPr>
          <a:xfrm flipH="1" flipV="1">
            <a:off x="634704" y="3864173"/>
            <a:ext cx="653608" cy="449583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84" idx="7"/>
          </p:cNvCxnSpPr>
          <p:nvPr/>
        </p:nvCxnSpPr>
        <p:spPr>
          <a:xfrm flipH="1">
            <a:off x="3154984" y="3889039"/>
            <a:ext cx="599016" cy="1012780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1" idx="2"/>
            <a:endCxn id="83" idx="7"/>
          </p:cNvCxnSpPr>
          <p:nvPr/>
        </p:nvCxnSpPr>
        <p:spPr>
          <a:xfrm flipH="1">
            <a:off x="3154984" y="3791119"/>
            <a:ext cx="501096" cy="522637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>
                <a:solidFill>
                  <a:srgbClr val="0033CC"/>
                </a:solidFill>
              </a:rPr>
            </a:br>
            <a:r>
              <a:rPr lang="en-US" sz="3600" kern="0" dirty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>
                <a:solidFill>
                  <a:srgbClr val="00B050"/>
                </a:solidFill>
              </a:rPr>
              <a:t>bipartite</a:t>
            </a:r>
            <a:r>
              <a:rPr lang="en-US" sz="3600" kern="0" dirty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We show how to use </a:t>
                </a:r>
                <a:r>
                  <a:rPr lang="en-US" sz="2400" dirty="0" err="1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Dijkstra</a:t>
                </a:r>
                <a:r>
                  <a:rPr lang="en-US" sz="2400" dirty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9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blipFill>
                <a:blip r:embed="rId5"/>
                <a:stretch>
                  <a:fillRect l="-38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9702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Modified costs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costs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blipFill>
                <a:blip r:embed="rId4"/>
                <a:stretch>
                  <a:fillRect t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Shortest paths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shortest paths w.r.t.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blipFill>
                <a:blip r:embed="rId5"/>
                <a:stretch>
                  <a:fillRect t="-59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potential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admissible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blipFill>
                <a:blip r:embed="rId6"/>
                <a:stretch>
                  <a:fillRect t="-592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4481" y="5372253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Theorem: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admissible potential exists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iff there are no negative cycles.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493" y="1089071"/>
            <a:ext cx="7966571" cy="72942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915968" y="1970008"/>
            <a:ext cx="5301625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661649" y="2469940"/>
            <a:ext cx="5810263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645903" y="2969872"/>
            <a:ext cx="3841754" cy="31808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597831" y="3439324"/>
            <a:ext cx="5937898" cy="31813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1439716" y="3908776"/>
            <a:ext cx="6254128" cy="69913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1375538" y="4759231"/>
            <a:ext cx="6382482" cy="11107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2169649" y="6021287"/>
            <a:ext cx="4794261" cy="348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40255" y="1941720"/>
            <a:ext cx="6253050" cy="31808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693863" y="2411549"/>
            <a:ext cx="5745835" cy="7294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71611" y="3491587"/>
            <a:ext cx="4190339" cy="729501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424359" y="4502136"/>
            <a:ext cx="6284840" cy="101509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238086" y="1291826"/>
            <a:ext cx="4728188" cy="31800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duality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946" y="4437112"/>
            <a:ext cx="6755669" cy="160023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023" y="1588738"/>
            <a:ext cx="2799518" cy="217829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797783" y="1567424"/>
            <a:ext cx="3245752" cy="22216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11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Weak duality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8261" y="4293096"/>
            <a:ext cx="6267478" cy="155486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/>
          <p:cNvGrpSpPr/>
          <p:nvPr/>
        </p:nvGrpSpPr>
        <p:grpSpPr bwMode="auto">
          <a:xfrm>
            <a:off x="1040590" y="1567423"/>
            <a:ext cx="6997516" cy="2221623"/>
            <a:chOff x="1046021" y="1567424"/>
            <a:chExt cx="6997516" cy="222162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6021" y="1588738"/>
              <a:ext cx="2799518" cy="2178290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4797778" y="1567424"/>
              <a:ext cx="3245759" cy="2221623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160244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Complementary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slackness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8343" y="2708920"/>
            <a:ext cx="4476874" cy="114303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69812" y="1434089"/>
            <a:ext cx="5393937" cy="7615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42541" y="4221088"/>
            <a:ext cx="5048479" cy="196795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0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30567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668" y="1757484"/>
            <a:ext cx="7735712" cy="160049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76" y="54260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this really a valid formulation?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476" y="59301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says that 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solution?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409" y="3602737"/>
            <a:ext cx="8350231" cy="164446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5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274583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" y="184482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ways of showing that the formulation is valid: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sz="2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proof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optimal solution, we convert it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an integral solution without decreasing its value.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blipFill rotWithShape="0">
                <a:blip r:embed="rId2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matrix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LP formulation, which is just the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incidence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of the graph, is </a:t>
                </a:r>
                <a:r>
                  <a:rPr lang="en-US" sz="26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totally </a:t>
                </a:r>
                <a:r>
                  <a:rPr lang="en-US" sz="2600" i="1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unimodular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the determinant of every square </a:t>
                </a:r>
                <a:r>
                  <a:rPr lang="en-US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submatrix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1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0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or </a:t>
                </a:r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+1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16" y="51606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Our algorithm will always find an integral optimal solution.</a:t>
            </a: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2</a:t>
            </a:fld>
            <a:endParaRPr lang="da-DK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58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8601" y="587727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Maximum weight matching</a:t>
            </a: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010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Direct proof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 optimal solution and assume that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of the values are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not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number of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can be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reduced without decreasing the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solution.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16" y="248395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either a path of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between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unsaturated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vertices, or an even cycle of </a:t>
            </a:r>
            <a:r>
              <a:rPr lang="en-US" sz="2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edges.</a:t>
            </a:r>
          </a:p>
        </p:txBody>
      </p:sp>
      <p:grpSp>
        <p:nvGrpSpPr>
          <p:cNvPr id="10" name="Group 188"/>
          <p:cNvGrpSpPr/>
          <p:nvPr/>
        </p:nvGrpSpPr>
        <p:grpSpPr>
          <a:xfrm>
            <a:off x="503930" y="4252364"/>
            <a:ext cx="3729997" cy="115200"/>
            <a:chOff x="900121" y="4794287"/>
            <a:chExt cx="3729997" cy="115200"/>
          </a:xfrm>
        </p:grpSpPr>
        <p:cxnSp>
          <p:nvCxnSpPr>
            <p:cNvPr id="50" name="Straight Connector 49"/>
            <p:cNvCxnSpPr/>
            <p:nvPr/>
          </p:nvCxnSpPr>
          <p:spPr>
            <a:xfrm rot="10800000">
              <a:off x="1739226" y="4851887"/>
              <a:ext cx="5991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1015322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90012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62402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33840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06231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0800000">
              <a:off x="3906214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0800000">
              <a:off x="2453607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791013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514918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3177511" y="4851887"/>
              <a:ext cx="61350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596959" y="4869185"/>
            <a:ext cx="1486809" cy="1539197"/>
            <a:chOff x="1596959" y="4897760"/>
            <a:chExt cx="1486809" cy="153919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942242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96959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625666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942242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968568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2625666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Straight Connector 19"/>
            <p:cNvCxnSpPr>
              <a:stCxn id="16" idx="2"/>
              <a:endCxn id="14" idx="6"/>
            </p:cNvCxnSpPr>
            <p:nvPr/>
          </p:nvCxnSpPr>
          <p:spPr>
            <a:xfrm rot="10800000">
              <a:off x="2057442" y="4955360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7" idx="1"/>
            </p:cNvCxnSpPr>
            <p:nvPr/>
          </p:nvCxnSpPr>
          <p:spPr>
            <a:xfrm rot="16200000" flipH="1">
              <a:off x="1498811" y="5878325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9" idx="7"/>
              <a:endCxn id="18" idx="4"/>
            </p:cNvCxnSpPr>
            <p:nvPr/>
          </p:nvCxnSpPr>
          <p:spPr>
            <a:xfrm rot="5400000" flipH="1" flipV="1">
              <a:off x="2567056" y="5879517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7" idx="6"/>
              <a:endCxn id="19" idx="2"/>
            </p:cNvCxnSpPr>
            <p:nvPr/>
          </p:nvCxnSpPr>
          <p:spPr>
            <a:xfrm>
              <a:off x="2057442" y="6379357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0"/>
              <a:endCxn id="14" idx="3"/>
            </p:cNvCxnSpPr>
            <p:nvPr/>
          </p:nvCxnSpPr>
          <p:spPr>
            <a:xfrm flipV="1">
              <a:off x="1654559" y="4996089"/>
              <a:ext cx="304554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6" idx="5"/>
              <a:endCxn id="18" idx="0"/>
            </p:cNvCxnSpPr>
            <p:nvPr/>
          </p:nvCxnSpPr>
          <p:spPr>
            <a:xfrm>
              <a:off x="2723995" y="4996089"/>
              <a:ext cx="302173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Alternatingly, add and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path or cycle.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blipFill rotWithShape="0">
                <a:blip r:embed="rId4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can be positive or negative.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does not change!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(Otherwise the solution is not optimal.)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465" t="-5882" r="-158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Choose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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so that at least one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fractional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 0 or 1.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61" grpId="0"/>
      <p:bldP spid="62" grpId="0"/>
      <p:bldP spid="63" grpId="0"/>
      <p:bldP spid="64" grpId="0"/>
      <p:bldP spid="65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3725906" y="2306489"/>
            <a:ext cx="36004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4046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Incidence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matrix of a (bipartite) graph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8" y="2306489"/>
            <a:ext cx="4896544" cy="194421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88032" y="2954561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Vertices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424" y="1484784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Edges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𝑒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4" idx="3"/>
            <a:endCxn id="16" idx="3"/>
          </p:cNvCxnSpPr>
          <p:nvPr/>
        </p:nvCxnSpPr>
        <p:spPr>
          <a:xfrm>
            <a:off x="2123728" y="2753346"/>
            <a:ext cx="1836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27884" y="2522513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17" idx="3"/>
          </p:cNvCxnSpPr>
          <p:nvPr/>
        </p:nvCxnSpPr>
        <p:spPr>
          <a:xfrm>
            <a:off x="2119534" y="3731841"/>
            <a:ext cx="1849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36937" y="3501008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23728" y="2594521"/>
            <a:ext cx="5544616" cy="1440160"/>
            <a:chOff x="2123728" y="2666529"/>
            <a:chExt cx="5544616" cy="144016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23728" y="3242593"/>
              <a:ext cx="489654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𝑈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𝑉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0" y="4725144"/>
            <a:ext cx="9144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Every column contains exactly two 1s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740" y="5271591"/>
            <a:ext cx="914400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incidence matrix of a 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bipartite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graph is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totally </a:t>
            </a:r>
            <a:r>
              <a:rPr lang="en-US" sz="24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unimodular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i.e., the determinant of every square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submatrix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1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or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+1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66751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lang="en-US" sz="4400" kern="0" dirty="0">
                <a:solidFill>
                  <a:srgbClr val="00B050"/>
                </a:solidFill>
              </a:rPr>
              <a:t>p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rimal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b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a.k.a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t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he “Hungarian method”)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feasible primal solution, i.e.,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(not necessarily integral).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the first set of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</m:oMath>
                </a14:m>
                <a:endParaRPr lang="en-US" sz="26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blipFill>
                <a:blip r:embed="rId3"/>
                <a:stretch>
                  <a:fillRect t="-4405" b="-8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goal is to satisfy the second set of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matched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blipFill>
                <a:blip r:embed="rId4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iteration we augment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only using tight edges,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adjust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so that more edges are tight.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Preliminaries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1810" y="2394561"/>
            <a:ext cx="328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Initialization: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Slacks: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(≥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8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blipFill>
                <a:blip r:embed="rId3"/>
                <a:stretch>
                  <a:fillRect t="-12360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8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i="1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blipFill>
                <a:blip r:embed="rId4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All edges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are </a:t>
                </a:r>
                <a:r>
                  <a:rPr lang="en-US" sz="2800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blipFill>
                <a:blip r:embed="rId5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∅</m:t>
                    </m:r>
                  </m:oMath>
                </a14:m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blipFill>
                <a:blip r:embed="rId6"/>
                <a:stretch>
                  <a:fillRect t="-12791" r="-183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590892" y="2389033"/>
            <a:ext cx="6286926" cy="656013"/>
            <a:chOff x="4381005" y="6156774"/>
            <a:chExt cx="6286926" cy="656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𝑊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𝐸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n-US" sz="2800" b="0" dirty="0">
                      <a:solidFill>
                        <a:srgbClr val="FF0000"/>
                      </a:solidFill>
                      <a:cs typeface="Times New Roman" pitchFamily="18" charset="0"/>
                    </a:rPr>
                    <a:t>,   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162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83" y="5844995"/>
            <a:ext cx="9150696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Slacks of all edges are non-negative.</a:t>
            </a: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/>
      <p:bldP spid="13" grpId="0"/>
      <p:bldP spid="14" grpId="0"/>
      <p:bldP spid="1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Grow an alternating forest from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all </a:t>
                </a:r>
                <a:r>
                  <a:rPr lang="en-US" sz="2400" i="1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using only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edges.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=(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161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in the forest,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in the forest.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If an augmenting path is found, augment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979712" y="5341653"/>
            <a:ext cx="547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do we do if we are “stuck”?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" y="57737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(The forest cannot be extended using 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edges and the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dual variables of some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unmatched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vertices are still positive.)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1785468" y="105273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1172653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4" name="Straight Connector 103"/>
          <p:cNvCxnSpPr>
            <a:stCxn id="103" idx="7"/>
            <a:endCxn id="102" idx="3"/>
          </p:cNvCxnSpPr>
          <p:nvPr/>
        </p:nvCxnSpPr>
        <p:spPr>
          <a:xfrm flipV="1">
            <a:off x="1270982" y="115106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4"/>
            <a:endCxn id="106" idx="0"/>
          </p:cNvCxnSpPr>
          <p:nvPr/>
        </p:nvCxnSpPr>
        <p:spPr>
          <a:xfrm rot="5400000">
            <a:off x="933045" y="218855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>
            <a:off x="1172653" y="248576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178546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235412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9" name="Straight Connector 108"/>
          <p:cNvCxnSpPr/>
          <p:nvPr/>
        </p:nvCxnSpPr>
        <p:spPr>
          <a:xfrm rot="16200000" flipH="1">
            <a:off x="1543478" y="219056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8" idx="4"/>
            <a:endCxn id="112" idx="0"/>
          </p:cNvCxnSpPr>
          <p:nvPr/>
        </p:nvCxnSpPr>
        <p:spPr>
          <a:xfrm rot="5400000">
            <a:off x="2112138" y="219093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178546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35412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3" name="Straight Connector 112"/>
          <p:cNvCxnSpPr>
            <a:stCxn id="107" idx="0"/>
            <a:endCxn id="102" idx="4"/>
          </p:cNvCxnSpPr>
          <p:nvPr/>
        </p:nvCxnSpPr>
        <p:spPr>
          <a:xfrm rot="5400000" flipH="1" flipV="1">
            <a:off x="1538963" y="147204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8" idx="1"/>
            <a:endCxn id="102" idx="5"/>
          </p:cNvCxnSpPr>
          <p:nvPr/>
        </p:nvCxnSpPr>
        <p:spPr>
          <a:xfrm flipH="1" flipV="1">
            <a:off x="1883797" y="115106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>
            <a:spLocks noChangeAspect="1"/>
          </p:cNvSpPr>
          <p:nvPr/>
        </p:nvSpPr>
        <p:spPr>
          <a:xfrm>
            <a:off x="61156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15" idx="7"/>
            <a:endCxn id="106" idx="3"/>
          </p:cNvCxnSpPr>
          <p:nvPr/>
        </p:nvCxnSpPr>
        <p:spPr>
          <a:xfrm flipV="1">
            <a:off x="709889" y="258409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118" idx="0"/>
          </p:cNvCxnSpPr>
          <p:nvPr/>
        </p:nvCxnSpPr>
        <p:spPr>
          <a:xfrm rot="5400000">
            <a:off x="371952" y="361850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611560" y="391571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1181437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180688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1" name="Straight Connector 120"/>
          <p:cNvCxnSpPr/>
          <p:nvPr/>
        </p:nvCxnSpPr>
        <p:spPr>
          <a:xfrm rot="16200000" flipH="1">
            <a:off x="939447" y="362051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20" idx="4"/>
            <a:endCxn id="144" idx="0"/>
          </p:cNvCxnSpPr>
          <p:nvPr/>
        </p:nvCxnSpPr>
        <p:spPr>
          <a:xfrm>
            <a:off x="1864480" y="332129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1181437" y="392047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5" name="Straight Connector 124"/>
          <p:cNvCxnSpPr>
            <a:stCxn id="119" idx="0"/>
            <a:endCxn id="106" idx="4"/>
          </p:cNvCxnSpPr>
          <p:nvPr/>
        </p:nvCxnSpPr>
        <p:spPr>
          <a:xfrm rot="16200000" flipV="1">
            <a:off x="932079" y="289913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0" idx="1"/>
            <a:endCxn id="106" idx="5"/>
          </p:cNvCxnSpPr>
          <p:nvPr/>
        </p:nvCxnSpPr>
        <p:spPr>
          <a:xfrm flipH="1" flipV="1">
            <a:off x="1270982" y="258409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3432405" y="106176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3131840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9" name="Straight Connector 128"/>
          <p:cNvCxnSpPr>
            <a:stCxn id="128" idx="7"/>
            <a:endCxn id="127" idx="3"/>
          </p:cNvCxnSpPr>
          <p:nvPr/>
        </p:nvCxnSpPr>
        <p:spPr>
          <a:xfrm flipV="1">
            <a:off x="3230169" y="116009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4"/>
            <a:endCxn id="131" idx="0"/>
          </p:cNvCxnSpPr>
          <p:nvPr/>
        </p:nvCxnSpPr>
        <p:spPr>
          <a:xfrm rot="5400000">
            <a:off x="2892232" y="219758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>
            <a:spLocks noChangeAspect="1"/>
          </p:cNvSpPr>
          <p:nvPr/>
        </p:nvSpPr>
        <p:spPr>
          <a:xfrm>
            <a:off x="3131840" y="249479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3751096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3" name="Straight Connector 132"/>
          <p:cNvCxnSpPr>
            <a:stCxn id="132" idx="4"/>
            <a:endCxn id="134" idx="0"/>
          </p:cNvCxnSpPr>
          <p:nvPr/>
        </p:nvCxnSpPr>
        <p:spPr>
          <a:xfrm rot="5400000">
            <a:off x="3509106" y="219996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3751096" y="249955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5" name="Straight Connector 134"/>
          <p:cNvCxnSpPr>
            <a:stCxn id="132" idx="1"/>
            <a:endCxn id="127" idx="5"/>
          </p:cNvCxnSpPr>
          <p:nvPr/>
        </p:nvCxnSpPr>
        <p:spPr>
          <a:xfrm flipH="1" flipV="1">
            <a:off x="3530734" y="116009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2" idx="4"/>
          </p:cNvCxnSpPr>
          <p:nvPr/>
        </p:nvCxnSpPr>
        <p:spPr>
          <a:xfrm>
            <a:off x="2411728" y="260572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2" idx="5"/>
          </p:cNvCxnSpPr>
          <p:nvPr/>
        </p:nvCxnSpPr>
        <p:spPr>
          <a:xfrm>
            <a:off x="2452457" y="258885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2" idx="3"/>
          </p:cNvCxnSpPr>
          <p:nvPr/>
        </p:nvCxnSpPr>
        <p:spPr>
          <a:xfrm flipH="1">
            <a:off x="2127398" y="258885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 flipH="1">
            <a:off x="3187908" y="260999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1" idx="5"/>
          </p:cNvCxnSpPr>
          <p:nvPr/>
        </p:nvCxnSpPr>
        <p:spPr>
          <a:xfrm>
            <a:off x="3230169" y="259312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3"/>
          </p:cNvCxnSpPr>
          <p:nvPr/>
        </p:nvCxnSpPr>
        <p:spPr>
          <a:xfrm flipH="1">
            <a:off x="2903579" y="259312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2" idx="2"/>
          </p:cNvCxnSpPr>
          <p:nvPr/>
        </p:nvCxnSpPr>
        <p:spPr>
          <a:xfrm flipH="1">
            <a:off x="949706" y="111033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7" idx="6"/>
          </p:cNvCxnSpPr>
          <p:nvPr/>
        </p:nvCxnSpPr>
        <p:spPr>
          <a:xfrm>
            <a:off x="3547605" y="111936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>
            <a:spLocks noChangeAspect="1"/>
          </p:cNvSpPr>
          <p:nvPr/>
        </p:nvSpPr>
        <p:spPr>
          <a:xfrm>
            <a:off x="1814025" y="391427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5" name="Straight Connector 144"/>
          <p:cNvCxnSpPr>
            <a:stCxn id="144" idx="4"/>
          </p:cNvCxnSpPr>
          <p:nvPr/>
        </p:nvCxnSpPr>
        <p:spPr>
          <a:xfrm flipH="1">
            <a:off x="1870093" y="402947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4" idx="5"/>
          </p:cNvCxnSpPr>
          <p:nvPr/>
        </p:nvCxnSpPr>
        <p:spPr>
          <a:xfrm>
            <a:off x="1912354" y="401260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4" idx="3"/>
          </p:cNvCxnSpPr>
          <p:nvPr/>
        </p:nvCxnSpPr>
        <p:spPr>
          <a:xfrm flipH="1">
            <a:off x="1585764" y="401260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18" idx="2"/>
            <a:endCxn id="103" idx="2"/>
          </p:cNvCxnSpPr>
          <p:nvPr/>
        </p:nvCxnSpPr>
        <p:spPr>
          <a:xfrm rot="10800000" flipH="1">
            <a:off x="611559" y="1833748"/>
            <a:ext cx="561093" cy="2139567"/>
          </a:xfrm>
          <a:prstGeom prst="curvedConnector3">
            <a:avLst>
              <a:gd name="adj1" fmla="val -40742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/>
          <p:cNvCxnSpPr>
            <a:stCxn id="119" idx="7"/>
            <a:endCxn id="111" idx="3"/>
          </p:cNvCxnSpPr>
          <p:nvPr/>
        </p:nvCxnSpPr>
        <p:spPr>
          <a:xfrm rot="5400000" flipH="1" flipV="1">
            <a:off x="1223996" y="264462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0" idx="6"/>
          </p:cNvCxnSpPr>
          <p:nvPr/>
        </p:nvCxnSpPr>
        <p:spPr>
          <a:xfrm>
            <a:off x="1922080" y="326369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80110" y="4399463"/>
            <a:ext cx="644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Keep the dual values of all vertices.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Start growing a new alternating forest w.r.t. the new matching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blipFill>
                <a:blip r:embed="rId6"/>
                <a:stretch>
                  <a:fillRect l="-7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0" grpId="0"/>
      <p:bldP spid="123" grpId="0"/>
      <p:bldP spid="100" grpId="0"/>
      <p:bldP spid="101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0" y="4896029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All forest edges and </a:t>
            </a:r>
            <a:r>
              <a:rPr lang="en-US" sz="22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matched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edges are still </a:t>
            </a:r>
            <a:r>
              <a:rPr lang="en-US" sz="22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𝑦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𝑢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0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for every root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and we are done! (See next slide.)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, we have at least one new </a:t>
                </a:r>
                <a:r>
                  <a:rPr lang="en-US" sz="22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/>
                  </a:rPr>
                  <a:t>tight</a:t>
                </a:r>
                <a:r>
                  <a:rPr lang="en-US" sz="22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edge.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blipFill rotWithShape="0">
                <a:blip r:embed="rId18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7032" y="4535408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Slacks of edges connecting two vertices in the forest are unchanged.</a:t>
            </a:r>
            <a:endParaRPr lang="en-US" sz="22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Slacks of edges leaving the forest from even vertices decrease by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2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blipFill>
                <a:blip r:embed="rId19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2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2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2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2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30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31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32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1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62" grpId="0"/>
      <p:bldP spid="80" grpId="0"/>
      <p:bldP spid="68" grpId="0"/>
      <p:bldP spid="69" grpId="0"/>
      <p:bldP spid="70" grpId="0"/>
      <p:bldP spid="71" grpId="0"/>
      <p:bldP spid="73" grpId="0"/>
      <p:bldP spid="74" grpId="0"/>
      <p:bldP spid="77" grpId="0"/>
      <p:bldP spid="79" grpId="0"/>
      <p:bldP spid="82" grpId="0"/>
      <p:bldP spid="83" grpId="0"/>
      <p:bldP spid="90" grpId="0"/>
      <p:bldP spid="91" grpId="0"/>
      <p:bldP spid="92" grpId="0"/>
      <p:bldP spid="93" grpId="0"/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12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is the joint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𝑦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value of the roots.</a:t>
                </a:r>
                <a:endParaRPr lang="en-US" sz="24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Lemma: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are </a:t>
                </a:r>
                <a:r>
                  <a:rPr lang="en-US" sz="2400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b="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0" dirty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400" b="0" dirty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matched</a:t>
                </a:r>
                <a:r>
                  <a:rPr lang="en-US" sz="2400" b="0" dirty="0">
                    <a:latin typeface="Times New Roman" pitchFamily="18" charset="0"/>
                    <a:cs typeface="Times New Roman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b="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blipFill>
                <a:blip r:embed="rId1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-2238" y="5853257"/>
            <a:ext cx="904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Exercise: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Are the augmenting paths found </a:t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the algorithm of maximum weight?</a:t>
            </a:r>
            <a:endParaRPr lang="en-US" sz="2400" i="1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5" grpId="0"/>
      <p:bldP spid="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862" y="459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primal expresses the SSSP problem as a </a:t>
            </a: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cost flow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16" y="50741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dual variables are </a:t>
            </a:r>
            <a:r>
              <a:rPr lang="en-US" sz="23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(The dual is a maximization problem.)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</a:t>
            </a:r>
            <a:b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blipFill>
                <a:blip r:embed="rId2"/>
                <a:stretch>
                  <a:fillRect l="-517" t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blipFill>
                <a:blip r:embed="rId3"/>
                <a:stretch>
                  <a:fillRect l="-369" t="-3571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16500" y="2054308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96463" y="3571163"/>
            <a:ext cx="684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6" y="56010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9" grpId="0"/>
      <p:bldP spid="10" grpId="0"/>
      <p:bldP spid="2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971902" y="20101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1359087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Straight Connector 3"/>
          <p:cNvCxnSpPr>
            <a:stCxn id="3" idx="7"/>
            <a:endCxn id="2" idx="3"/>
          </p:cNvCxnSpPr>
          <p:nvPr/>
        </p:nvCxnSpPr>
        <p:spPr>
          <a:xfrm flipV="1">
            <a:off x="1457416" y="2108527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" idx="4"/>
            <a:endCxn id="6" idx="0"/>
          </p:cNvCxnSpPr>
          <p:nvPr/>
        </p:nvCxnSpPr>
        <p:spPr>
          <a:xfrm>
            <a:off x="1416687" y="2857729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359087" y="344322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Straight Connector 13"/>
          <p:cNvCxnSpPr>
            <a:stCxn id="57" idx="0"/>
            <a:endCxn id="2" idx="5"/>
          </p:cNvCxnSpPr>
          <p:nvPr/>
        </p:nvCxnSpPr>
        <p:spPr>
          <a:xfrm flipH="1" flipV="1">
            <a:off x="2070231" y="2108527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79799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5"/>
          <p:cNvCxnSpPr>
            <a:stCxn id="15" idx="7"/>
            <a:endCxn id="6" idx="3"/>
          </p:cNvCxnSpPr>
          <p:nvPr/>
        </p:nvCxnSpPr>
        <p:spPr>
          <a:xfrm flipV="1">
            <a:off x="896323" y="3541555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>
            <a:off x="1367871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99331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20" idx="4"/>
            <a:endCxn id="30" idx="0"/>
          </p:cNvCxnSpPr>
          <p:nvPr/>
        </p:nvCxnSpPr>
        <p:spPr>
          <a:xfrm>
            <a:off x="2050914" y="4278759"/>
            <a:ext cx="7145" cy="592979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0"/>
            <a:endCxn id="6" idx="4"/>
          </p:cNvCxnSpPr>
          <p:nvPr/>
        </p:nvCxnSpPr>
        <p:spPr>
          <a:xfrm rot="16200000" flipV="1">
            <a:off x="1118513" y="3856601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1"/>
            <a:endCxn id="6" idx="5"/>
          </p:cNvCxnSpPr>
          <p:nvPr/>
        </p:nvCxnSpPr>
        <p:spPr>
          <a:xfrm flipH="1" flipV="1">
            <a:off x="1457416" y="3541555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2000459" y="48717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-6696" y="136564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b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as a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Min Cost Flow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problem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702538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8" name="Straight Connector 47"/>
          <p:cNvCxnSpPr>
            <a:stCxn id="47" idx="7"/>
            <a:endCxn id="30" idx="3"/>
          </p:cNvCxnSpPr>
          <p:nvPr/>
        </p:nvCxnSpPr>
        <p:spPr>
          <a:xfrm flipV="1">
            <a:off x="1800867" y="4970067"/>
            <a:ext cx="216463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2321794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Connector 53"/>
          <p:cNvCxnSpPr>
            <a:stCxn id="51" idx="1"/>
            <a:endCxn id="30" idx="5"/>
          </p:cNvCxnSpPr>
          <p:nvPr/>
        </p:nvCxnSpPr>
        <p:spPr>
          <a:xfrm flipH="1" flipV="1">
            <a:off x="2098788" y="4970067"/>
            <a:ext cx="239877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2481336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2183415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9" name="Straight Connector 58"/>
          <p:cNvCxnSpPr>
            <a:stCxn id="58" idx="7"/>
            <a:endCxn id="57" idx="3"/>
          </p:cNvCxnSpPr>
          <p:nvPr/>
        </p:nvCxnSpPr>
        <p:spPr>
          <a:xfrm flipV="1">
            <a:off x="2281744" y="2840858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>
            <a:spLocks noChangeAspect="1"/>
          </p:cNvSpPr>
          <p:nvPr/>
        </p:nvSpPr>
        <p:spPr>
          <a:xfrm>
            <a:off x="2802671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1" name="Straight Connector 60"/>
          <p:cNvCxnSpPr>
            <a:stCxn id="60" idx="1"/>
            <a:endCxn id="57" idx="5"/>
          </p:cNvCxnSpPr>
          <p:nvPr/>
        </p:nvCxnSpPr>
        <p:spPr>
          <a:xfrm flipH="1" flipV="1">
            <a:off x="2579665" y="2840858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blipFill>
                <a:blip r:embed="rId3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blipFill>
                <a:blip r:embed="rId4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4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blipFill>
                <a:blip r:embed="rId5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blipFill>
                <a:blip r:embed="rId6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blipFill>
                <a:blip r:embed="rId7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7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blipFill>
                <a:blip r:embed="rId8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8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blipFill>
                <a:blip r:embed="rId11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blipFill>
                <a:blip r:embed="rId1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an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number of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root-leaf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paths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participates in.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blipFill>
                <a:blip r:embed="rId13"/>
                <a:stretch>
                  <a:fillRect t="-4061" r="-94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flow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lengths of the root-leaf paths in the tree.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blipFill>
                <a:blip r:embed="rId14"/>
                <a:stretch>
                  <a:fillRect t="-49746" r="-131" b="-14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looking for a directed spanning tree rooted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minimizes this 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blipFill>
                <a:blip r:embed="rId1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each vertex, other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1.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blipFill>
                <a:blip r:embed="rId17"/>
                <a:stretch>
                  <a:fillRect l="-538" t="-18537" r="-403" b="-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3753033" y="6078197"/>
            <a:ext cx="537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this is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MDST problem.</a:t>
            </a:r>
          </a:p>
        </p:txBody>
      </p:sp>
    </p:spTree>
    <p:extLst>
      <p:ext uri="{BB962C8B-B14F-4D97-AF65-F5344CB8AC3E}">
        <p14:creationId xmlns:p14="http://schemas.microsoft.com/office/powerpoint/2010/main" val="7343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7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b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463" y="5513782"/>
            <a:ext cx="555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with: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lnSpc>
                    <a:spcPct val="120000"/>
                  </a:lnSpc>
                </a:pP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 with: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(infeasible) primal solution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a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tree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(lower bounds on)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blipFill>
                <a:blip r:embed="rId4"/>
                <a:stretch>
                  <a:fillRect t="-794" b="-6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0256" y="30182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complementary slackness:</a:t>
            </a:r>
            <a:endParaRPr lang="en-US" sz="2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6" y="41661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 more and more 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primal constraints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the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 is feasible and hence also optimal.</a:t>
            </a:r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blipFill>
                <a:blip r:embed="rId5"/>
                <a:stretch>
                  <a:fillRect t="-12048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2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3</a:t>
            </a:fld>
            <a:endParaRPr lang="da-DK" dirty="0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8601" y="5764033"/>
            <a:ext cx="9144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An augmenting path that increases the </a:t>
            </a:r>
            <a:r>
              <a:rPr lang="en-US" sz="2600" i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size</a:t>
            </a:r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</a:t>
            </a:r>
            <a:b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matching, but not the total </a:t>
            </a:r>
            <a:r>
              <a:rPr lang="en-US" sz="26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weight</a:t>
            </a:r>
            <a:r>
              <a:rPr lang="en-US" sz="26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matching.</a:t>
            </a: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2553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b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025170" y="186815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412355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Straight Connector 12"/>
          <p:cNvCxnSpPr>
            <a:stCxn id="12" idx="7"/>
            <a:endCxn id="10" idx="3"/>
          </p:cNvCxnSpPr>
          <p:nvPr/>
        </p:nvCxnSpPr>
        <p:spPr>
          <a:xfrm flipV="1">
            <a:off x="1510684" y="1966479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21" idx="0"/>
          </p:cNvCxnSpPr>
          <p:nvPr/>
        </p:nvCxnSpPr>
        <p:spPr>
          <a:xfrm>
            <a:off x="1469955" y="2715681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1412355" y="330117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37" idx="0"/>
            <a:endCxn id="10" idx="5"/>
          </p:cNvCxnSpPr>
          <p:nvPr/>
        </p:nvCxnSpPr>
        <p:spPr>
          <a:xfrm flipH="1" flipV="1">
            <a:off x="2123499" y="1966479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85126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Straight Connector 23"/>
          <p:cNvCxnSpPr>
            <a:stCxn id="23" idx="7"/>
            <a:endCxn id="21" idx="3"/>
          </p:cNvCxnSpPr>
          <p:nvPr/>
        </p:nvCxnSpPr>
        <p:spPr>
          <a:xfrm flipV="1">
            <a:off x="949591" y="3399507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>
            <a:spLocks noChangeAspect="1"/>
          </p:cNvSpPr>
          <p:nvPr/>
        </p:nvSpPr>
        <p:spPr>
          <a:xfrm>
            <a:off x="1421139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04658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6" idx="4"/>
            <a:endCxn id="31" idx="0"/>
          </p:cNvCxnSpPr>
          <p:nvPr/>
        </p:nvCxnSpPr>
        <p:spPr>
          <a:xfrm>
            <a:off x="2104182" y="4136711"/>
            <a:ext cx="7145" cy="592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1" idx="4"/>
          </p:cNvCxnSpPr>
          <p:nvPr/>
        </p:nvCxnSpPr>
        <p:spPr>
          <a:xfrm rot="16200000" flipV="1">
            <a:off x="1171781" y="3714553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6" idx="1"/>
            <a:endCxn id="21" idx="5"/>
          </p:cNvCxnSpPr>
          <p:nvPr/>
        </p:nvCxnSpPr>
        <p:spPr>
          <a:xfrm flipH="1" flipV="1">
            <a:off x="1510684" y="3399507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2053727" y="472969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534604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236683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Connector 38"/>
          <p:cNvCxnSpPr>
            <a:stCxn id="38" idx="7"/>
            <a:endCxn id="37" idx="3"/>
          </p:cNvCxnSpPr>
          <p:nvPr/>
        </p:nvCxnSpPr>
        <p:spPr>
          <a:xfrm flipV="1">
            <a:off x="2335012" y="2698810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>
            <a:spLocks noChangeAspect="1"/>
          </p:cNvSpPr>
          <p:nvPr/>
        </p:nvSpPr>
        <p:spPr>
          <a:xfrm>
            <a:off x="2855939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1" name="Straight Connector 40"/>
          <p:cNvCxnSpPr>
            <a:stCxn id="40" idx="1"/>
            <a:endCxn id="37" idx="5"/>
          </p:cNvCxnSpPr>
          <p:nvPr/>
        </p:nvCxnSpPr>
        <p:spPr>
          <a:xfrm flipH="1" flipV="1">
            <a:off x="2632933" y="2698810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the tree are tight: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blipFill>
                <a:blip r:embed="rId3"/>
                <a:stretch>
                  <a:fillRect t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tight edge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leaving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tree: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blipFill>
                <a:blip r:embed="rId4"/>
                <a:stretch>
                  <a:fillRect l="-1256" t="-12329" r="-113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579124" y="2502563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tree.</a:t>
                </a: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the flow on the</a:t>
                </a:r>
                <a:r>
                  <a:rPr lang="en-US" sz="23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 by 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blipFill>
                <a:blip r:embed="rId6"/>
                <a:stretch>
                  <a:fillRect l="-251" t="-12162" r="-12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579124" y="4412748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adjustment step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35046" y="4844335"/>
            <a:ext cx="53375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no tight edges leaving the tree: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∉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>
            <a:spLocks noChangeAspect="1"/>
          </p:cNvSpPr>
          <p:nvPr/>
        </p:nvSpPr>
        <p:spPr>
          <a:xfrm>
            <a:off x="1424893" y="47400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3" name="Straight Connector 62"/>
          <p:cNvCxnSpPr>
            <a:stCxn id="26" idx="3"/>
            <a:endCxn id="62" idx="6"/>
          </p:cNvCxnSpPr>
          <p:nvPr/>
        </p:nvCxnSpPr>
        <p:spPr>
          <a:xfrm flipH="1">
            <a:off x="1540093" y="4119840"/>
            <a:ext cx="523360" cy="6778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5" idx="4"/>
            <a:endCxn id="62" idx="0"/>
          </p:cNvCxnSpPr>
          <p:nvPr/>
        </p:nvCxnSpPr>
        <p:spPr>
          <a:xfrm>
            <a:off x="1478739" y="4136711"/>
            <a:ext cx="3754" cy="6033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65586" y="5591540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Looks familiar?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65586" y="6036906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sz="2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822691" y="332109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3" name="Straight Connector 72"/>
          <p:cNvCxnSpPr>
            <a:stCxn id="12" idx="3"/>
            <a:endCxn id="72" idx="7"/>
          </p:cNvCxnSpPr>
          <p:nvPr/>
        </p:nvCxnSpPr>
        <p:spPr>
          <a:xfrm flipH="1">
            <a:off x="921020" y="2698810"/>
            <a:ext cx="508206" cy="6391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858202" y="4741523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1" name="Straight Connector 80"/>
          <p:cNvCxnSpPr>
            <a:stCxn id="23" idx="4"/>
            <a:endCxn id="80" idx="0"/>
          </p:cNvCxnSpPr>
          <p:nvPr/>
        </p:nvCxnSpPr>
        <p:spPr>
          <a:xfrm>
            <a:off x="908862" y="4136711"/>
            <a:ext cx="6940" cy="6048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1164398" y="4910325"/>
            <a:ext cx="1303371" cy="461665"/>
            <a:chOff x="1164398" y="4990227"/>
            <a:chExt cx="130337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21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8" grpId="0"/>
      <p:bldP spid="69" grpId="0"/>
      <p:bldP spid="83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 to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16" y="561566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constraints.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36512" y="607413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variables.</a:t>
            </a: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33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15748" y="508879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formulation would follow from algorithm.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5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blossoms</a:t>
                </a: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9877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-15748" y="602128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the similarity of dual with </a:t>
            </a:r>
            <a:r>
              <a:rPr lang="en-US" sz="25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vertex cover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55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b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245"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98540" y="2752472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704290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contains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Slacks: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⊂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blipFill>
                <a:blip r:embed="rId6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40" y="2645936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651022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5954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" y="560085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maintain (1) and (3).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progress towards (2).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b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matched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full</m:t>
                            </m:r>
                          </m:e>
                        </m:mr>
                      </m:m>
                    </m:oMath>
                  </m:oMathPara>
                </a14:m>
                <a:endParaRPr lang="en-US" sz="2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060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Correctness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716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directly: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1371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algorithm terminates,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follows from </a:t>
            </a:r>
            <a:r>
              <a:rPr lang="en-US" sz="2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duality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1998" y="2943786"/>
            <a:ext cx="4658508" cy="359561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matching found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 arbitrary matching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blipFill>
                <a:blip r:embed="rId5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More fun with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19675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after each augmentation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expanded all blossoms and started from scratch.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" y="21788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do it here, as blossoms now have dual values.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2760797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blossom remains a blossom after an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augmentation, possibly with no stem.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1" y="37428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thus start each phase with a collection of blossoms.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1" y="432484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a phase, new blossoms may be formed,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existing blossoms may be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1" y="530691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blossoms were always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1" y="588888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may now be added 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vertices.</a:t>
            </a:r>
            <a:endParaRPr lang="en-US" sz="2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effect of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an augmentation on a blossom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122120" y="170080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4" idx="2"/>
            <a:endCxn id="21" idx="6"/>
          </p:cNvCxnSpPr>
          <p:nvPr/>
        </p:nvCxnSpPr>
        <p:spPr>
          <a:xfrm flipH="1">
            <a:off x="3983075" y="2276872"/>
            <a:ext cx="412669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867875" y="1799137"/>
            <a:ext cx="280260" cy="535335"/>
            <a:chOff x="3900115" y="1799137"/>
            <a:chExt cx="280260" cy="535335"/>
          </a:xfrm>
        </p:grpSpPr>
        <p:cxnSp>
          <p:nvCxnSpPr>
            <p:cNvPr id="20" name="Straight Connector 19"/>
            <p:cNvCxnSpPr>
              <a:stCxn id="21" idx="0"/>
              <a:endCxn id="10" idx="3"/>
            </p:cNvCxnSpPr>
            <p:nvPr/>
          </p:nvCxnSpPr>
          <p:spPr>
            <a:xfrm flipV="1">
              <a:off x="3957715" y="1799137"/>
              <a:ext cx="222660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900115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29593" y="1799137"/>
            <a:ext cx="281351" cy="535335"/>
            <a:chOff x="4261833" y="1799137"/>
            <a:chExt cx="281351" cy="53533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427984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7" name="Straight Connector 26"/>
            <p:cNvCxnSpPr>
              <a:stCxn id="14" idx="0"/>
              <a:endCxn id="10" idx="5"/>
            </p:cNvCxnSpPr>
            <p:nvPr/>
          </p:nvCxnSpPr>
          <p:spPr>
            <a:xfrm flipH="1" flipV="1">
              <a:off x="4261833" y="1799137"/>
              <a:ext cx="223751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stCxn id="35" idx="2"/>
            <a:endCxn id="36" idx="6"/>
          </p:cNvCxnSpPr>
          <p:nvPr/>
        </p:nvCxnSpPr>
        <p:spPr>
          <a:xfrm flipH="1" flipV="1">
            <a:off x="3983075" y="2802757"/>
            <a:ext cx="412669" cy="1863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3867875" y="2334472"/>
            <a:ext cx="115200" cy="525885"/>
            <a:chOff x="3900115" y="2334472"/>
            <a:chExt cx="115200" cy="525885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900115" y="27451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7" name="Straight Connector 36"/>
            <p:cNvCxnSpPr>
              <a:stCxn id="36" idx="0"/>
              <a:endCxn id="21" idx="4"/>
            </p:cNvCxnSpPr>
            <p:nvPr/>
          </p:nvCxnSpPr>
          <p:spPr>
            <a:xfrm flipV="1">
              <a:off x="3957715" y="2334472"/>
              <a:ext cx="9144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272432" y="2802757"/>
            <a:ext cx="604587" cy="410219"/>
            <a:chOff x="3304672" y="2802757"/>
            <a:chExt cx="604587" cy="410219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3304672" y="30977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6" name="Straight Connector 45"/>
            <p:cNvCxnSpPr>
              <a:stCxn id="45" idx="7"/>
              <a:endCxn id="36" idx="2"/>
            </p:cNvCxnSpPr>
            <p:nvPr/>
          </p:nvCxnSpPr>
          <p:spPr>
            <a:xfrm flipV="1">
              <a:off x="3403001" y="2802757"/>
              <a:ext cx="506258" cy="31189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3745213" y="1647850"/>
            <a:ext cx="857030" cy="887076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3603656" y="1556792"/>
            <a:ext cx="1152128" cy="1512168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9" name="Group 58"/>
          <p:cNvGrpSpPr/>
          <p:nvPr/>
        </p:nvGrpSpPr>
        <p:grpSpPr>
          <a:xfrm>
            <a:off x="4395744" y="2334472"/>
            <a:ext cx="115200" cy="527748"/>
            <a:chOff x="4427984" y="2334472"/>
            <a:chExt cx="115200" cy="527748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427984" y="27470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>
              <a:stCxn id="35" idx="0"/>
              <a:endCxn id="14" idx="4"/>
            </p:cNvCxnSpPr>
            <p:nvPr/>
          </p:nvCxnSpPr>
          <p:spPr>
            <a:xfrm flipV="1">
              <a:off x="4485584" y="2334472"/>
              <a:ext cx="9144" cy="41254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763688" y="3789040"/>
            <a:ext cx="1483352" cy="1656184"/>
            <a:chOff x="5320896" y="1709192"/>
            <a:chExt cx="1483352" cy="1656184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0" name="Straight Connector 89"/>
            <p:cNvCxnSpPr>
              <a:stCxn id="95" idx="2"/>
              <a:endCxn id="93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3" idx="0"/>
              <a:endCxn id="89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6" name="Straight Connector 95"/>
            <p:cNvCxnSpPr>
              <a:stCxn id="95" idx="0"/>
              <a:endCxn id="89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07" idx="2"/>
              <a:endCxn id="99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0" name="Straight Connector 99"/>
            <p:cNvCxnSpPr>
              <a:stCxn id="99" idx="0"/>
              <a:endCxn id="93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3" name="Straight Connector 102"/>
            <p:cNvCxnSpPr>
              <a:stCxn id="102" idx="7"/>
              <a:endCxn id="99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Oval 104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8" name="Straight Connector 107"/>
            <p:cNvCxnSpPr>
              <a:stCxn id="107" idx="0"/>
              <a:endCxn id="95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644008" y="3789040"/>
            <a:ext cx="1483352" cy="1656184"/>
            <a:chOff x="5320896" y="1709192"/>
            <a:chExt cx="1483352" cy="1656184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7" name="Straight Connector 116"/>
            <p:cNvCxnSpPr>
              <a:stCxn id="120" idx="2"/>
              <a:endCxn id="119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19" idx="0"/>
              <a:endCxn id="116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1" name="Straight Connector 120"/>
            <p:cNvCxnSpPr>
              <a:stCxn id="120" idx="0"/>
              <a:endCxn id="116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29" idx="2"/>
              <a:endCxn id="123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19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6" name="Straight Connector 125"/>
            <p:cNvCxnSpPr>
              <a:stCxn id="125" idx="7"/>
              <a:endCxn id="123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0"/>
              <a:endCxn id="120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217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alternating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forest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2754610" y="105699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2265412" y="1536540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226541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2459872" y="99481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91981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99993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2562969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91981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99993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222221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222221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222221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330233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330233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330233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971100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3044847" y="1536540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334553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1392096" y="3342197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2409428" y="3342197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1392096" y="4350309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/>
          <p:nvPr/>
        </p:nvGrpSpPr>
        <p:grpSpPr>
          <a:xfrm>
            <a:off x="2472216" y="4350309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Oval 194"/>
          <p:cNvSpPr>
            <a:spLocks noChangeAspect="1"/>
          </p:cNvSpPr>
          <p:nvPr/>
        </p:nvSpPr>
        <p:spPr>
          <a:xfrm>
            <a:off x="5345410" y="10665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6" name="Straight Connector 195"/>
          <p:cNvCxnSpPr>
            <a:stCxn id="204" idx="0"/>
            <a:endCxn id="201" idx="3"/>
          </p:cNvCxnSpPr>
          <p:nvPr/>
        </p:nvCxnSpPr>
        <p:spPr>
          <a:xfrm flipV="1">
            <a:off x="4856212" y="1546065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205" idx="4"/>
            <a:endCxn id="206" idx="0"/>
          </p:cNvCxnSpPr>
          <p:nvPr/>
        </p:nvCxnSpPr>
        <p:spPr>
          <a:xfrm>
            <a:off x="485621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5050672" y="10043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Oval 198"/>
          <p:cNvSpPr>
            <a:spLocks noChangeAspect="1"/>
          </p:cNvSpPr>
          <p:nvPr/>
        </p:nvSpPr>
        <p:spPr>
          <a:xfrm>
            <a:off x="451061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Oval 199"/>
          <p:cNvSpPr>
            <a:spLocks noChangeAspect="1"/>
          </p:cNvSpPr>
          <p:nvPr/>
        </p:nvSpPr>
        <p:spPr>
          <a:xfrm>
            <a:off x="559073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5153769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Oval 201"/>
          <p:cNvSpPr>
            <a:spLocks noChangeAspect="1"/>
          </p:cNvSpPr>
          <p:nvPr/>
        </p:nvSpPr>
        <p:spPr>
          <a:xfrm>
            <a:off x="451061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Oval 202"/>
          <p:cNvSpPr>
            <a:spLocks noChangeAspect="1"/>
          </p:cNvSpPr>
          <p:nvPr/>
        </p:nvSpPr>
        <p:spPr>
          <a:xfrm>
            <a:off x="559073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481301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481301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481301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589313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589313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Oval 208"/>
          <p:cNvSpPr>
            <a:spLocks noChangeAspect="1"/>
          </p:cNvSpPr>
          <p:nvPr/>
        </p:nvSpPr>
        <p:spPr>
          <a:xfrm>
            <a:off x="589313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Oval 211"/>
          <p:cNvSpPr>
            <a:spLocks noChangeAspect="1"/>
          </p:cNvSpPr>
          <p:nvPr/>
        </p:nvSpPr>
        <p:spPr>
          <a:xfrm>
            <a:off x="5561900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13" name="Straight Connector 212"/>
          <p:cNvCxnSpPr>
            <a:stCxn id="207" idx="0"/>
            <a:endCxn id="212" idx="5"/>
          </p:cNvCxnSpPr>
          <p:nvPr/>
        </p:nvCxnSpPr>
        <p:spPr>
          <a:xfrm flipH="1" flipV="1">
            <a:off x="5635647" y="1546065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209" idx="4"/>
            <a:endCxn id="208" idx="0"/>
          </p:cNvCxnSpPr>
          <p:nvPr/>
        </p:nvCxnSpPr>
        <p:spPr>
          <a:xfrm>
            <a:off x="593633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4230673" y="3792088"/>
            <a:ext cx="391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are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(Some nested, some trivial.)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3949685" y="4566074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the forest are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982898" y="5744713"/>
            <a:ext cx="641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no more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explore,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dual variables.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968735" y="4970728"/>
            <a:ext cx="447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</a:t>
            </a:r>
            <a:r>
              <a:rPr lang="en-US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they are not in the forest.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97279" y="3298044"/>
            <a:ext cx="1362465" cy="86400"/>
            <a:chOff x="3397279" y="3298044"/>
            <a:chExt cx="1362465" cy="86400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4673344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97279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1" name="Straight Connector 70"/>
            <p:cNvCxnSpPr>
              <a:stCxn id="70" idx="6"/>
              <a:endCxn id="69" idx="2"/>
            </p:cNvCxnSpPr>
            <p:nvPr/>
          </p:nvCxnSpPr>
          <p:spPr>
            <a:xfrm>
              <a:off x="3483679" y="3341244"/>
              <a:ext cx="118966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827764" y="5200369"/>
            <a:ext cx="927454" cy="86400"/>
            <a:chOff x="1827764" y="5200369"/>
            <a:chExt cx="927454" cy="86400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2668818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27764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2" name="Straight Connector 81"/>
            <p:cNvCxnSpPr>
              <a:stCxn id="81" idx="6"/>
              <a:endCxn id="80" idx="2"/>
            </p:cNvCxnSpPr>
            <p:nvPr/>
          </p:nvCxnSpPr>
          <p:spPr>
            <a:xfrm>
              <a:off x="1914164" y="5243569"/>
              <a:ext cx="75465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27" grpId="0"/>
      <p:bldP spid="2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Initialization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071" y="2534326"/>
            <a:ext cx="3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Start 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∅</m:t>
                      </m:r>
                    </m:oMath>
                  </m:oMathPara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,   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148183" y="3234857"/>
            <a:ext cx="2056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blossoms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212881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primal and dual constraints are satisfied.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8" y="48446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(1) and (3) are satisfied vacuously.</a:t>
            </a: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" y="6381328"/>
            <a:ext cx="2133600" cy="365125"/>
          </a:xfrm>
        </p:spPr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4</a:t>
            </a:fld>
            <a:endParaRPr lang="da-DK" dirty="0"/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652" y="980728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matching problem in </a:t>
            </a:r>
            <a:r>
              <a:rPr lang="en-US" sz="24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</a:t>
            </a:r>
            <a:b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can be easily reduced to a </a:t>
            </a:r>
            <a:r>
              <a:rPr 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min cost flow 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0" y="2705204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problem in </a:t>
            </a:r>
            <a:r>
              <a:rPr lang="en-US" sz="2400" i="1" kern="0" dirty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non-bipartite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is harder. </a:t>
            </a:r>
            <a:b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First polynomial time algorithm given by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bipartite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also known as the assignment problem,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can be solved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[Kuhn (1955)]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implementation of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Edmonds’ algorithm was 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(1990) (2018)]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4"/>
              <p:cNvSpPr txBox="1">
                <a:spLocks noChangeArrowheads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400" i="1" kern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𝑛𝑁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algorithm for the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where all weights are integers of absolute value at most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Gabow-Tarjan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(1991)] 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-Pettie-Su (2014)]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blipFill rotWithShape="0">
                <a:blip r:embed="rId4"/>
                <a:stretch>
                  <a:fillRect t="-2513" b="-110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-approximation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algorithm for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 given recently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 (2014)]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7" grpId="0"/>
      <p:bldP spid="3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2120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 dual variables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942120" y="174704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1452922" y="2226594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145292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1647382" y="1684867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10732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18744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1750479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10732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18744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140972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140972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140972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248984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248984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248984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158610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2232357" y="2226594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253304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21"/>
          <p:cNvGrpSpPr/>
          <p:nvPr/>
        </p:nvGrpSpPr>
        <p:grpSpPr>
          <a:xfrm>
            <a:off x="579606" y="4032251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22"/>
          <p:cNvGrpSpPr/>
          <p:nvPr/>
        </p:nvGrpSpPr>
        <p:grpSpPr>
          <a:xfrm>
            <a:off x="1596938" y="4032251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23"/>
          <p:cNvGrpSpPr/>
          <p:nvPr/>
        </p:nvGrpSpPr>
        <p:grpSpPr>
          <a:xfrm>
            <a:off x="579606" y="5040363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24"/>
          <p:cNvGrpSpPr/>
          <p:nvPr/>
        </p:nvGrpSpPr>
        <p:grpSpPr>
          <a:xfrm>
            <a:off x="1659726" y="5040363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3683892" y="1776634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300" dirty="0">
                <a:latin typeface="Times New Roman" pitchFamily="18" charset="0"/>
                <a:cs typeface="Times New Roman" pitchFamily="18" charset="0"/>
              </a:rPr>
            </a:b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300" i="1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3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281526" y="5206505"/>
            <a:ext cx="2252223" cy="63397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659639" y="5206505"/>
            <a:ext cx="1872880" cy="476316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389995" y="4700778"/>
            <a:ext cx="3143349" cy="34862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2735978"/>
            <a:ext cx="2762319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3170317"/>
            <a:ext cx="2762318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644168" y="3604656"/>
            <a:ext cx="4635001" cy="34862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3628290" y="4069477"/>
            <a:ext cx="4666757" cy="34857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3247221" y="5834222"/>
            <a:ext cx="2697716" cy="76153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6391519" y="5834222"/>
            <a:ext cx="2032238" cy="6342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>
                    <a:latin typeface="Times New Roman" pitchFamily="18" charset="0"/>
                    <a:cs typeface="Times New Roman" pitchFamily="18" charset="0"/>
                  </a:rPr>
                  <a:t>even</a:t>
                </a:r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blipFill>
                <a:blip r:embed="rId20"/>
                <a:stretch>
                  <a:fillRect t="-12329" r="-91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>
                    <a:latin typeface="Times New Roman" pitchFamily="18" charset="0"/>
                    <a:cs typeface="Times New Roman" pitchFamily="18" charset="0"/>
                  </a:rPr>
                  <a:t>odd</a:t>
                </a:r>
                <a:r>
                  <a:rPr lang="en-US" sz="2300" dirty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blipFill>
                <a:blip r:embed="rId21"/>
                <a:stretch>
                  <a:fillRect t="-12329" r="-9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7969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Changes in slacks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602474" y="1671462"/>
            <a:ext cx="5936101" cy="36507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1: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∈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41441" b="-3693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253590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done!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update,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every unmatched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968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complementary slackness conditions are satisfied.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2: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2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∉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∪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𝑇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𝑣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blipFill>
                <a:blip r:embed="rId4"/>
                <a:stretch>
                  <a:fillRect t="-28824" b="-117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578919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extend the forest while keeping all invariants.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432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update, at least one more edge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leaving the forest from an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vertex is tight. 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3: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blipFill>
                <a:blip r:embed="rId2"/>
                <a:stretch>
                  <a:fillRect t="-5714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a new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formed.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07241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edge connecting two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becomes tight.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662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blossoms are in different trees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 augmenting path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53688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swallows some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in these blossoms become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leaving them may be explored.  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4:</a:t>
                </a: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4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𝐵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⊆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blipFill>
                <a:blip r:embed="rId2"/>
                <a:stretch>
                  <a:fillRect t="-12245" b="-22449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86340" y="2257380"/>
            <a:ext cx="2584209" cy="4383778"/>
            <a:chOff x="1433990" y="20638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249910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912987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955172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377012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058269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00712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069812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69787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685350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50658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74452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046921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2120668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86662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03419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331443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940375" y="34943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51696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046921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929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2090121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26668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3331443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92941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3269868" y="44675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5418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08570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2440588" y="51973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2759097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433990" y="28194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634437" y="1990680"/>
            <a:ext cx="2224679" cy="4383778"/>
            <a:chOff x="4634437" y="20638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383635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5046712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6088897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510737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191994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4634437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203537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003512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819075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031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878246" y="38165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180646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5254393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00035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6167916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465168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285421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180646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98302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5223846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6360393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465168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06314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48791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21942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5892822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619500" y="2209450"/>
            <a:ext cx="1971675" cy="1489298"/>
            <a:chOff x="3619500" y="2282602"/>
            <a:chExt cx="1971675" cy="1489298"/>
          </a:xfrm>
        </p:grpSpPr>
        <p:sp>
          <p:nvSpPr>
            <p:cNvPr id="99" name="TextBox 98"/>
            <p:cNvSpPr txBox="1"/>
            <p:nvPr/>
          </p:nvSpPr>
          <p:spPr>
            <a:xfrm>
              <a:off x="3619500" y="2282602"/>
              <a:ext cx="1971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blossom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Arrow Connector 100"/>
            <p:cNvCxnSpPr>
              <a:stCxn id="99" idx="2"/>
            </p:cNvCxnSpPr>
            <p:nvPr/>
          </p:nvCxnSpPr>
          <p:spPr>
            <a:xfrm>
              <a:off x="4605338" y="3113599"/>
              <a:ext cx="347662" cy="658301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6638925" y="4355973"/>
            <a:ext cx="2352675" cy="1970599"/>
            <a:chOff x="6638925" y="4429125"/>
            <a:chExt cx="2352675" cy="1970599"/>
          </a:xfrm>
        </p:grpSpPr>
        <p:sp>
          <p:nvSpPr>
            <p:cNvPr id="103" name="TextBox 102"/>
            <p:cNvSpPr txBox="1"/>
            <p:nvPr/>
          </p:nvSpPr>
          <p:spPr>
            <a:xfrm>
              <a:off x="6638925" y="5568727"/>
              <a:ext cx="2352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These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blossoms leave the forest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Straight Arrow Connector 104"/>
            <p:cNvCxnSpPr>
              <a:stCxn id="103" idx="0"/>
            </p:cNvCxnSpPr>
            <p:nvPr/>
          </p:nvCxnSpPr>
          <p:spPr>
            <a:xfrm flipH="1" flipV="1">
              <a:off x="6848475" y="5143500"/>
              <a:ext cx="966788" cy="425227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0"/>
            </p:cNvCxnSpPr>
            <p:nvPr/>
          </p:nvCxnSpPr>
          <p:spPr>
            <a:xfrm flipH="1" flipV="1">
              <a:off x="6934200" y="4429125"/>
              <a:ext cx="881063" cy="1139602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939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Number of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7818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each adjustment of the dual variables,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 we are done, or an augmenting path is found,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 new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an old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expanded.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3482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the algorithm terminate?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algorithm is composed of at most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phases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an augmenting path is found.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blipFill>
                <a:blip r:embed="rId2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in each phase there are at most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adjustments of the dual variables. 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dual adjustment steps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5967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is polynomial! 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147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Efficient implementation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6045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blossoms and finding augmenting paths</a:t>
            </a:r>
            <a:endParaRPr lang="en-US" sz="2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41609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than the unweighted case. We need to explicitly maintain the structure of blossoms to be able to expand them.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Maintaining slacks and computing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naïve implementation of each step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time, giving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-time algorithm.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37516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some (sophisticated) data structures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running time can be reduced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(1976) ] [ Lawler (1976) ]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Galil-Micali-Gabow (1986) ] 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(1990) (2018) ] 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352" y="6150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the best running time for weighted bipartite matching!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8" grpId="0"/>
      <p:bldP spid="12" grpId="0"/>
      <p:bldP spid="13" grpId="0"/>
      <p:bldP spid="14" grpId="0"/>
      <p:bldP spid="15" grpId="0"/>
      <p:bldP spid="16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Evolution of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search start with a collection of blossom,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 from the previous search.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50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form a </a:t>
            </a:r>
            <a:r>
              <a:rPr lang="en-US" sz="2400" i="1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laminar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structure,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naturally represented by trees.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35536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add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and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the alternating forest.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0" y="448762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create a new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previous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696" y="29890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unmatched blossoms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 other are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972" y="542159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break 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</a:p>
        </p:txBody>
      </p:sp>
    </p:spTree>
    <p:extLst>
      <p:ext uri="{BB962C8B-B14F-4D97-AF65-F5344CB8AC3E}">
        <p14:creationId xmlns:p14="http://schemas.microsoft.com/office/powerpoint/2010/main" val="35284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89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maximal blossom is explicitly represented by a tree.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8830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children of a blossom are its sub-blossoms.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403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split.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6696" y="34389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grow.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1" y="462554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remain unchanged until they enter the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forest. (They can enter as either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7" y="247635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the original vertices.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(Considered to be degenerate blossoms.)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" y="55881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blossom enters or leaves the alternating forest only once.</a:t>
            </a:r>
          </a:p>
        </p:txBody>
      </p:sp>
    </p:spTree>
    <p:extLst>
      <p:ext uri="{BB962C8B-B14F-4D97-AF65-F5344CB8AC3E}">
        <p14:creationId xmlns:p14="http://schemas.microsoft.com/office/powerpoint/2010/main" val="1984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8" grpId="0"/>
      <p:bldP spid="12" grpId="0"/>
      <p:bldP spid="13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1362977" y="1413090"/>
            <a:ext cx="1877527" cy="16553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36720" y="5468396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757855" y="2547033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17558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168801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Connector 14"/>
          <p:cNvCxnSpPr>
            <a:stCxn id="14" idx="7"/>
            <a:endCxn id="12" idx="3"/>
          </p:cNvCxnSpPr>
          <p:nvPr/>
        </p:nvCxnSpPr>
        <p:spPr>
          <a:xfrm flipV="1">
            <a:off x="1278847" y="2664527"/>
            <a:ext cx="497889" cy="69199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2642014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85575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8" idx="0"/>
            <a:endCxn id="16" idx="5"/>
          </p:cNvCxnSpPr>
          <p:nvPr/>
        </p:nvCxnSpPr>
        <p:spPr>
          <a:xfrm flipH="1" flipV="1">
            <a:off x="2874946" y="2659888"/>
            <a:ext cx="275093" cy="6764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>
            <a:spLocks noChangeAspect="1"/>
          </p:cNvSpPr>
          <p:nvPr/>
        </p:nvSpPr>
        <p:spPr>
          <a:xfrm>
            <a:off x="1325148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168801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73904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" name="Straight Connector 22"/>
          <p:cNvCxnSpPr>
            <a:stCxn id="21" idx="4"/>
            <a:endCxn id="20" idx="0"/>
          </p:cNvCxnSpPr>
          <p:nvPr/>
        </p:nvCxnSpPr>
        <p:spPr>
          <a:xfrm>
            <a:off x="1233265" y="4277074"/>
            <a:ext cx="156346" cy="5051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2929229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85575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85667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 flipH="1">
            <a:off x="2993693" y="4277074"/>
            <a:ext cx="156346" cy="50516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1627308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718880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Connector 29"/>
          <p:cNvCxnSpPr>
            <a:stCxn id="29" idx="2"/>
            <a:endCxn id="28" idx="6"/>
          </p:cNvCxnSpPr>
          <p:nvPr/>
        </p:nvCxnSpPr>
        <p:spPr>
          <a:xfrm flipH="1">
            <a:off x="1756234" y="5439894"/>
            <a:ext cx="96264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298571" y="1180796"/>
            <a:ext cx="3856177" cy="530877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-6696" y="140059"/>
            <a:ext cx="6096446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Representing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1" anchor="ctr"/>
              <a:lstStyle/>
              <a:p>
                <a:pPr algn="ctr" rtl="0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blipFill>
                <a:blip r:embed="rId3"/>
                <a:stretch>
                  <a:fillRect r="-1389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>
            <a:spLocks noChangeAspect="1"/>
          </p:cNvSpPr>
          <p:nvPr/>
        </p:nvSpPr>
        <p:spPr>
          <a:xfrm>
            <a:off x="1840714" y="231060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8" idx="1"/>
            <a:endCxn id="49" idx="5"/>
          </p:cNvCxnSpPr>
          <p:nvPr/>
        </p:nvCxnSpPr>
        <p:spPr>
          <a:xfrm flipH="1" flipV="1">
            <a:off x="2466640" y="1741170"/>
            <a:ext cx="229017" cy="56338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8" idx="2"/>
            <a:endCxn id="67" idx="6"/>
          </p:cNvCxnSpPr>
          <p:nvPr/>
        </p:nvCxnSpPr>
        <p:spPr>
          <a:xfrm flipH="1">
            <a:off x="2148315" y="2519127"/>
            <a:ext cx="375804" cy="31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6" idx="3"/>
            <a:endCxn id="47" idx="0"/>
          </p:cNvCxnSpPr>
          <p:nvPr/>
        </p:nvCxnSpPr>
        <p:spPr>
          <a:xfrm flipH="1">
            <a:off x="1884255" y="1741170"/>
            <a:ext cx="306264" cy="56943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>
            <a:spLocks noChangeAspect="1"/>
          </p:cNvSpPr>
          <p:nvPr/>
        </p:nvSpPr>
        <p:spPr>
          <a:xfrm>
            <a:off x="2061233" y="2475795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587703" y="2222781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2110059" y="1490192"/>
            <a:ext cx="436631" cy="397908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177766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2392311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764900" y="2542394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439974" y="2205024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682904" y="2290934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524119" y="247263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>
            <a:spLocks noChangeAspect="1"/>
          </p:cNvSpPr>
          <p:nvPr/>
        </p:nvSpPr>
        <p:spPr>
          <a:xfrm>
            <a:off x="5428667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blipFill>
                <a:blip r:embed="rId10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/>
          <p:cNvSpPr>
            <a:spLocks noChangeAspect="1"/>
          </p:cNvSpPr>
          <p:nvPr/>
        </p:nvSpPr>
        <p:spPr>
          <a:xfrm>
            <a:off x="6032053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blipFill>
                <a:blip r:embed="rId11"/>
                <a:stretch>
                  <a:fillRect l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/>
          <p:cNvSpPr>
            <a:spLocks noChangeAspect="1"/>
          </p:cNvSpPr>
          <p:nvPr/>
        </p:nvSpPr>
        <p:spPr>
          <a:xfrm>
            <a:off x="6635439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blipFill>
                <a:blip r:embed="rId12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>
            <a:spLocks noChangeAspect="1"/>
          </p:cNvSpPr>
          <p:nvPr/>
        </p:nvSpPr>
        <p:spPr>
          <a:xfrm>
            <a:off x="7238825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blipFill>
                <a:blip r:embed="rId13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/>
          <p:cNvSpPr>
            <a:spLocks noChangeAspect="1"/>
          </p:cNvSpPr>
          <p:nvPr/>
        </p:nvSpPr>
        <p:spPr>
          <a:xfrm>
            <a:off x="7842211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blipFill>
                <a:blip r:embed="rId14"/>
                <a:stretch>
                  <a:fillRect l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>
            <a:spLocks noChangeAspect="1"/>
          </p:cNvSpPr>
          <p:nvPr/>
        </p:nvSpPr>
        <p:spPr>
          <a:xfrm>
            <a:off x="6876564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313230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749897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cxnSp>
        <p:nvCxnSpPr>
          <p:cNvPr id="111" name="Straight Connector 110"/>
          <p:cNvCxnSpPr>
            <a:stCxn id="41" idx="0"/>
            <a:endCxn id="40" idx="2"/>
          </p:cNvCxnSpPr>
          <p:nvPr/>
        </p:nvCxnSpPr>
        <p:spPr>
          <a:xfrm flipV="1">
            <a:off x="5634407" y="598185"/>
            <a:ext cx="998094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89" idx="0"/>
            <a:endCxn id="40" idx="3"/>
          </p:cNvCxnSpPr>
          <p:nvPr/>
        </p:nvCxnSpPr>
        <p:spPr>
          <a:xfrm flipV="1">
            <a:off x="6237793" y="743665"/>
            <a:ext cx="454968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2" idx="0"/>
            <a:endCxn id="40" idx="4"/>
          </p:cNvCxnSpPr>
          <p:nvPr/>
        </p:nvCxnSpPr>
        <p:spPr>
          <a:xfrm flipH="1" flipV="1">
            <a:off x="6838241" y="803925"/>
            <a:ext cx="2938" cy="8743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95" idx="0"/>
            <a:endCxn id="40" idx="5"/>
          </p:cNvCxnSpPr>
          <p:nvPr/>
        </p:nvCxnSpPr>
        <p:spPr>
          <a:xfrm flipH="1" flipV="1">
            <a:off x="6983721" y="743665"/>
            <a:ext cx="460844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98" idx="0"/>
            <a:endCxn id="40" idx="6"/>
          </p:cNvCxnSpPr>
          <p:nvPr/>
        </p:nvCxnSpPr>
        <p:spPr>
          <a:xfrm flipH="1" flipV="1">
            <a:off x="7043981" y="598185"/>
            <a:ext cx="1003970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7" idx="0"/>
            <a:endCxn id="95" idx="3"/>
          </p:cNvCxnSpPr>
          <p:nvPr/>
        </p:nvCxnSpPr>
        <p:spPr>
          <a:xfrm flipV="1">
            <a:off x="7007952" y="2029496"/>
            <a:ext cx="291133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9" idx="0"/>
            <a:endCxn id="95" idx="4"/>
          </p:cNvCxnSpPr>
          <p:nvPr/>
        </p:nvCxnSpPr>
        <p:spPr>
          <a:xfrm flipH="1" flipV="1">
            <a:off x="7444565" y="2089756"/>
            <a:ext cx="53" cy="737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10" idx="0"/>
            <a:endCxn id="95" idx="5"/>
          </p:cNvCxnSpPr>
          <p:nvPr/>
        </p:nvCxnSpPr>
        <p:spPr>
          <a:xfrm flipH="1" flipV="1">
            <a:off x="7590045" y="2029496"/>
            <a:ext cx="291240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𝑏𝑎𝑠𝑒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base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(Possibly only for maximal blossoms.)</a:t>
                </a: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blipFill>
                <a:blip r:embed="rId1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right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blipFill>
                <a:blip r:embed="rId1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𝑟𝑖𝑔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blipFill>
                <a:blip r:embed="rId17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𝑙𝑒𝑓𝑡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left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blipFill>
                <a:blip r:embed="rId2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𝑖𝑙𝑑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first sub-blossom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blipFill>
                <a:blip r:embed="rId2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2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5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7011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Alternating paths and cycles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36367" y="2887900"/>
            <a:ext cx="6920842" cy="1539197"/>
            <a:chOff x="963526" y="3140968"/>
            <a:chExt cx="6920842" cy="1539197"/>
          </a:xfrm>
        </p:grpSpPr>
        <p:grpSp>
          <p:nvGrpSpPr>
            <p:cNvPr id="50" name="Group 188"/>
            <p:cNvGrpSpPr/>
            <p:nvPr/>
          </p:nvGrpSpPr>
          <p:grpSpPr>
            <a:xfrm>
              <a:off x="1313555" y="3305197"/>
              <a:ext cx="3729997" cy="115200"/>
              <a:chOff x="900121" y="4794287"/>
              <a:chExt cx="3729997" cy="1152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rot="10800000">
                <a:off x="1739226" y="485188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10800000">
                <a:off x="1015322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90012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162402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33840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306231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rot="10800000">
                <a:off x="3906214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0800000">
                <a:off x="2453607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3791013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514918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3177511" y="485188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89"/>
            <p:cNvGrpSpPr/>
            <p:nvPr/>
          </p:nvGrpSpPr>
          <p:grpSpPr>
            <a:xfrm>
              <a:off x="963526" y="3869185"/>
              <a:ext cx="4430055" cy="115200"/>
              <a:chOff x="909612" y="5528827"/>
              <a:chExt cx="4430055" cy="115200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22446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4639609" y="5586202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0800000">
                <a:off x="1748717" y="558642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1024813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90961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163351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234789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07180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 rot="10800000">
                <a:off x="3915705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0800000">
                <a:off x="2463098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800504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524409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187002" y="558642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90"/>
            <p:cNvGrpSpPr/>
            <p:nvPr/>
          </p:nvGrpSpPr>
          <p:grpSpPr>
            <a:xfrm>
              <a:off x="1325478" y="4420529"/>
              <a:ext cx="3706150" cy="115200"/>
              <a:chOff x="909612" y="6242758"/>
              <a:chExt cx="3706150" cy="115200"/>
            </a:xfrm>
          </p:grpSpPr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450056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915704" y="6300133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10800000">
                <a:off x="1024812" y="6300358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90961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>
              <a:xfrm>
                <a:off x="162399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2347897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rot="10800000">
                <a:off x="3191800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10800000">
                <a:off x="1739193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3076599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3800504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2463097" y="6300358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6742842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97559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7426266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742842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7769168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426266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>
              <a:stCxn id="55" idx="2"/>
              <a:endCxn id="53" idx="6"/>
            </p:cNvCxnSpPr>
            <p:nvPr/>
          </p:nvCxnSpPr>
          <p:spPr>
            <a:xfrm rot="10800000">
              <a:off x="6858042" y="3198568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4" idx="4"/>
              <a:endCxn id="56" idx="1"/>
            </p:cNvCxnSpPr>
            <p:nvPr/>
          </p:nvCxnSpPr>
          <p:spPr>
            <a:xfrm rot="16200000" flipH="1">
              <a:off x="6299411" y="4121533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7"/>
              <a:endCxn id="58" idx="4"/>
            </p:cNvCxnSpPr>
            <p:nvPr/>
          </p:nvCxnSpPr>
          <p:spPr>
            <a:xfrm rot="5400000" flipH="1" flipV="1">
              <a:off x="7367656" y="4122725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6"/>
              <a:endCxn id="59" idx="2"/>
            </p:cNvCxnSpPr>
            <p:nvPr/>
          </p:nvCxnSpPr>
          <p:spPr>
            <a:xfrm>
              <a:off x="6858042" y="4622565"/>
              <a:ext cx="568224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7"/>
              <a:endCxn id="53" idx="3"/>
            </p:cNvCxnSpPr>
            <p:nvPr/>
          </p:nvCxnSpPr>
          <p:spPr>
            <a:xfrm rot="5400000" flipH="1" flipV="1">
              <a:off x="6313721" y="3421465"/>
              <a:ext cx="628159" cy="26382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5"/>
              <a:endCxn id="58" idx="1"/>
            </p:cNvCxnSpPr>
            <p:nvPr/>
          </p:nvCxnSpPr>
          <p:spPr>
            <a:xfrm rot="16200000" flipH="1">
              <a:off x="7341238" y="3422654"/>
              <a:ext cx="628159" cy="261444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4"/>
              <p:cNvSpPr txBox="1">
                <a:spLocks noChangeArrowheads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weight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b="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path/cycle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not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minus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i="1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blipFill>
                <a:blip r:embed="rId2"/>
                <a:stretch>
                  <a:fillRect t="-4082" b="-112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Lemma: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</a:t>
                </a:r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alternating path or cycle,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i.e., an alternating path such that its endpoints are either unmatched,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or matched by the edges touching them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then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is also a matching and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)=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)+</m:t>
                    </m:r>
                    <m:sSub>
                      <m:sSub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326" b="-85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1592513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066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40082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4058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8074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21105" y="2455852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713193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13193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21105" y="440006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65021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5021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977566" y="4249729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201060" y="4249729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242168" y="4889348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446311" y="4914747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612504" y="4889348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777765" y="4817357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364164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432744" y="4863176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601226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669806" y="4902049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838287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805843" y="4863176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969445" y="5475829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038025" y="4817357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46312" y="3002841"/>
            <a:ext cx="2285364" cy="1532781"/>
            <a:chOff x="2446312" y="3072513"/>
            <a:chExt cx="2285364" cy="1532781"/>
          </a:xfrm>
        </p:grpSpPr>
        <p:grpSp>
          <p:nvGrpSpPr>
            <p:cNvPr id="18" name="Group 17"/>
            <p:cNvGrpSpPr/>
            <p:nvPr/>
          </p:nvGrpSpPr>
          <p:grpSpPr>
            <a:xfrm>
              <a:off x="3237240" y="3072513"/>
              <a:ext cx="937491" cy="665018"/>
              <a:chOff x="2127518" y="3374361"/>
              <a:chExt cx="937491" cy="66501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Straight Arrow Connector 56"/>
            <p:cNvCxnSpPr>
              <a:stCxn id="21" idx="0"/>
              <a:endCxn id="4" idx="3"/>
            </p:cNvCxnSpPr>
            <p:nvPr/>
          </p:nvCxnSpPr>
          <p:spPr>
            <a:xfrm flipV="1">
              <a:off x="2446312" y="3640141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9" idx="0"/>
              <a:endCxn id="4" idx="5"/>
            </p:cNvCxnSpPr>
            <p:nvPr/>
          </p:nvCxnSpPr>
          <p:spPr>
            <a:xfrm flipH="1" flipV="1">
              <a:off x="4037439" y="3640141"/>
              <a:ext cx="694237" cy="965153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4" idx="0"/>
              <a:endCxn id="4" idx="4"/>
            </p:cNvCxnSpPr>
            <p:nvPr/>
          </p:nvCxnSpPr>
          <p:spPr>
            <a:xfrm flipV="1">
              <a:off x="3669806" y="3737531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>
            <a:spLocks noChangeAspect="1"/>
          </p:cNvSpPr>
          <p:nvPr/>
        </p:nvSpPr>
        <p:spPr>
          <a:xfrm>
            <a:off x="4663096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220766" y="4251207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5997272" y="4251207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848397" y="4890826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689511" y="4916225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485369" y="4890826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296773" y="4818835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634499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634498" y="4914747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397437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466017" y="4916225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160376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228956" y="4889348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212646" y="5477307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020965" y="4818835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04147" y="3004319"/>
            <a:ext cx="2285364" cy="1531303"/>
            <a:chOff x="5404147" y="3073991"/>
            <a:chExt cx="2285364" cy="1531303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61092" y="3073991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61291" y="3641619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0"/>
              <a:endCxn id="193" idx="5"/>
            </p:cNvCxnSpPr>
            <p:nvPr/>
          </p:nvCxnSpPr>
          <p:spPr>
            <a:xfrm flipV="1">
              <a:off x="5404147" y="3641619"/>
              <a:ext cx="694237" cy="963675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429837" y="3739009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335567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684944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705986" y="1282053"/>
            <a:ext cx="4999045" cy="3264947"/>
            <a:chOff x="3705986" y="1351725"/>
            <a:chExt cx="4999045" cy="3264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Oval 197"/>
            <p:cNvSpPr/>
            <p:nvPr/>
          </p:nvSpPr>
          <p:spPr>
            <a:xfrm>
              <a:off x="5936231" y="1351725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705986" y="1919353"/>
              <a:ext cx="2367537" cy="11444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404977" y="2016743"/>
              <a:ext cx="24860" cy="104853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736430" y="1919353"/>
              <a:ext cx="1968601" cy="269731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11494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925915"/>
            <a:ext cx="46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even)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currently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blipFill>
                <a:blip r:embed="rId1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(Sequence of unions not known in advance, but there are some restrictions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possible sequences. Can be used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finds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RAM.)</a:t>
                </a: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blipFill>
                <a:blip r:embed="rId1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𝑒𝑣𝑒𝑛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says whether it is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not.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blipFill>
                <a:blip r:embed="rId14"/>
                <a:stretch>
                  <a:fillRect l="-670" t="-3101" r="-357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7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899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 alternating paths in 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blossom with base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there is an even alternating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starting with a match edge.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blipFill>
                <a:blip r:embed="rId3"/>
                <a:stretch>
                  <a:fillRect t="-2954" r="-2230" b="-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32068" y="838853"/>
            <a:ext cx="5120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Reminder: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induction on the depth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>
            <a:spLocks noChangeAspect="1"/>
          </p:cNvSpPr>
          <p:nvPr/>
        </p:nvSpPr>
        <p:spPr>
          <a:xfrm>
            <a:off x="884167" y="478040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26120" y="1004186"/>
            <a:ext cx="3596640" cy="4731319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>
            <a:spLocks noChangeAspect="1"/>
          </p:cNvSpPr>
          <p:nvPr/>
        </p:nvSpPr>
        <p:spPr>
          <a:xfrm>
            <a:off x="598338" y="3055167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blipFill>
                <a:blip r:embed="rId1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even.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odd go in the other direction.)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blipFill>
                <a:blip r:embed="rId15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40025" y="1295496"/>
            <a:ext cx="3347787" cy="4167420"/>
            <a:chOff x="140025" y="1295496"/>
            <a:chExt cx="3347787" cy="416742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249548" y="1376392"/>
              <a:ext cx="1262799" cy="100409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505302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465005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16248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" name="Straight Connector 11"/>
            <p:cNvCxnSpPr>
              <a:stCxn id="11" idx="7"/>
              <a:endCxn id="9" idx="3"/>
            </p:cNvCxnSpPr>
            <p:nvPr/>
          </p:nvCxnSpPr>
          <p:spPr>
            <a:xfrm flipV="1">
              <a:off x="1026294" y="1955667"/>
              <a:ext cx="497889" cy="71285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389461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833022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>
              <a:stCxn id="14" idx="0"/>
              <a:endCxn id="38" idx="5"/>
            </p:cNvCxnSpPr>
            <p:nvPr/>
          </p:nvCxnSpPr>
          <p:spPr>
            <a:xfrm flipH="1" flipV="1">
              <a:off x="2321707" y="1955667"/>
              <a:ext cx="575779" cy="69269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072595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916248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21351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" name="Straight Connector 18"/>
            <p:cNvCxnSpPr>
              <a:stCxn id="17" idx="4"/>
              <a:endCxn id="16" idx="0"/>
            </p:cNvCxnSpPr>
            <p:nvPr/>
          </p:nvCxnSpPr>
          <p:spPr>
            <a:xfrm>
              <a:off x="980712" y="3589079"/>
              <a:ext cx="156346" cy="50516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676676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833022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233114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3" name="Straight Connector 22"/>
            <p:cNvCxnSpPr>
              <a:stCxn id="21" idx="4"/>
              <a:endCxn id="20" idx="0"/>
            </p:cNvCxnSpPr>
            <p:nvPr/>
          </p:nvCxnSpPr>
          <p:spPr>
            <a:xfrm flipH="1">
              <a:off x="2741140" y="3589079"/>
              <a:ext cx="156346" cy="505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374755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466327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Straight Connector 25"/>
            <p:cNvCxnSpPr>
              <a:stCxn id="25" idx="2"/>
              <a:endCxn id="24" idx="6"/>
            </p:cNvCxnSpPr>
            <p:nvPr/>
          </p:nvCxnSpPr>
          <p:spPr>
            <a:xfrm flipH="1">
              <a:off x="1503681" y="4751899"/>
              <a:ext cx="96264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211661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blipFill>
                  <a:blip r:embed="rId21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blipFill>
                  <a:blip r:embed="rId2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blipFill>
                  <a:blip r:embed="rId25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blipFill>
                  <a:blip r:embed="rId2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blipFill>
                  <a:blip r:embed="rId2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edges of the even alternating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blipFill>
                <a:blip r:embed="rId29"/>
                <a:stretch>
                  <a:fillRect l="-654" t="-5556" r="-1961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br>
                  <a:rPr lang="en-US" sz="2200" b="0" i="1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blipFill>
                <a:blip r:embed="rId30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2961949" y="6066089"/>
            <a:ext cx="6177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this necessarily the only such path?</a:t>
            </a:r>
          </a:p>
        </p:txBody>
      </p:sp>
    </p:spTree>
    <p:extLst>
      <p:ext uri="{BB962C8B-B14F-4D97-AF65-F5344CB8AC3E}">
        <p14:creationId xmlns:p14="http://schemas.microsoft.com/office/powerpoint/2010/main" val="27349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2" grpId="0"/>
      <p:bldP spid="54" grpId="0"/>
      <p:bldP spid="62" grpId="0"/>
      <p:bldP spid="63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512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even alternating paths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apply this recursive construction we 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sub-blossom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similarly in all recursive calls.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blipFill>
                <a:blip r:embed="rId2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176758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a way of solving this ‘small’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sz="22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keeps pointers to the two 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uniquely defined (arbitrarily deep)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it connects.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blipFill>
                <a:blip r:embed="rId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-15" y="226371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describe a ‘clever’ alternative recursive definitions of the paths.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matched edge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connected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other sibling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 connecting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b="0" dirty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Reverse)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Exercise: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Prove the lemma. Show that this gives a recursive procedure that does not need to receive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argument. Are the paths obtained the same?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blipFill>
                <a:blip r:embed="rId8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4608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paths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easily find an even alternating path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root of its tree.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305620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 out the exact details.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0" y="23364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thus efficiently find augmenting paths.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41" y="37759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changes in the representation of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after the application an augmenting path?</a:t>
            </a:r>
          </a:p>
        </p:txBody>
      </p:sp>
    </p:spTree>
    <p:extLst>
      <p:ext uri="{BB962C8B-B14F-4D97-AF65-F5344CB8AC3E}">
        <p14:creationId xmlns:p14="http://schemas.microsoft.com/office/powerpoint/2010/main" val="1842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377934" y="2461792"/>
            <a:ext cx="937491" cy="665018"/>
            <a:chOff x="2127518" y="3374361"/>
            <a:chExt cx="937491" cy="665018"/>
          </a:xfrm>
        </p:grpSpPr>
        <p:sp>
          <p:nvSpPr>
            <p:cNvPr id="4" name="Oval 3"/>
            <p:cNvSpPr/>
            <p:nvPr/>
          </p:nvSpPr>
          <p:spPr>
            <a:xfrm>
              <a:off x="2127518" y="337436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118260" y="3557756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341754" y="3557756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Arrow Connector 56"/>
          <p:cNvCxnSpPr>
            <a:stCxn id="21" idx="0"/>
            <a:endCxn id="4" idx="3"/>
          </p:cNvCxnSpPr>
          <p:nvPr/>
        </p:nvCxnSpPr>
        <p:spPr>
          <a:xfrm flipV="1">
            <a:off x="2587006" y="3029420"/>
            <a:ext cx="928220" cy="52833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382862" y="4197375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587005" y="4222774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753198" y="4197375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918459" y="4125384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504858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573438" y="4171203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741920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810500" y="4210076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978981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946537" y="4171203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9" idx="1"/>
            <a:endCxn id="4" idx="5"/>
          </p:cNvCxnSpPr>
          <p:nvPr/>
        </p:nvCxnSpPr>
        <p:spPr>
          <a:xfrm flipH="1" flipV="1">
            <a:off x="4178133" y="3029420"/>
            <a:ext cx="645744" cy="83785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10139" y="4783856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178719" y="4125384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4" idx="0"/>
            <a:endCxn id="4" idx="4"/>
          </p:cNvCxnSpPr>
          <p:nvPr/>
        </p:nvCxnSpPr>
        <p:spPr>
          <a:xfrm flipV="1">
            <a:off x="3810500" y="3126810"/>
            <a:ext cx="36180" cy="43094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4803790" y="384718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361460" y="3559234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6137966" y="3559234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989091" y="4198853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830205" y="4224252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626063" y="4198853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437467" y="4126862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775193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775192" y="4222774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538131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606711" y="4224252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301070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369650" y="4197375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353340" y="4785334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161659" y="4126862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593334" y="2463270"/>
            <a:ext cx="2236871" cy="1405484"/>
            <a:chOff x="5415774" y="2374490"/>
            <a:chExt cx="2236871" cy="1405484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24226" y="2374490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24425" y="2942118"/>
              <a:ext cx="928220" cy="5372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1"/>
              <a:endCxn id="193" idx="5"/>
            </p:cNvCxnSpPr>
            <p:nvPr/>
          </p:nvCxnSpPr>
          <p:spPr>
            <a:xfrm flipV="1">
              <a:off x="5415774" y="2942118"/>
              <a:ext cx="645744" cy="83785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392971" y="3039508"/>
              <a:ext cx="36180" cy="43982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476261" y="384866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825638" y="2657141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846680" y="1220416"/>
            <a:ext cx="4999045" cy="1465690"/>
            <a:chOff x="3669120" y="1131636"/>
            <a:chExt cx="4999045" cy="1465690"/>
          </a:xfrm>
        </p:grpSpPr>
        <p:sp>
          <p:nvSpPr>
            <p:cNvPr id="198" name="Oval 197"/>
            <p:cNvSpPr/>
            <p:nvPr/>
          </p:nvSpPr>
          <p:spPr>
            <a:xfrm>
              <a:off x="5899365" y="1131636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669120" y="1699264"/>
              <a:ext cx="2367537" cy="68262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368111" y="1796654"/>
              <a:ext cx="24860" cy="5867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699564" y="1699264"/>
              <a:ext cx="1968601" cy="898062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529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non-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784543"/>
            <a:ext cx="469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(non-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blossom currently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blipFill>
                <a:blip r:embed="rId13"/>
                <a:stretch>
                  <a:fillRect l="-830" t="-6349" r="-2372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/>
          <p:cNvSpPr txBox="1"/>
          <p:nvPr/>
        </p:nvSpPr>
        <p:spPr>
          <a:xfrm>
            <a:off x="-6696" y="5037588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known in advance. Their timing is not.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60" y="5478085"/>
            <a:ext cx="9150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vertices in each initial blossom such that the numbers of the vertices in each sub-blossom form a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(an interval).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3741" y="6257136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(sub-)blossom keep the endpoints of the sequence. </a:t>
            </a:r>
          </a:p>
        </p:txBody>
      </p:sp>
    </p:spTree>
    <p:extLst>
      <p:ext uri="{BB962C8B-B14F-4D97-AF65-F5344CB8AC3E}">
        <p14:creationId xmlns:p14="http://schemas.microsoft.com/office/powerpoint/2010/main" val="42377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81" grpId="0"/>
      <p:bldP spid="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Split-Find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collection of sub-sequences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initial sequence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blipFill>
                <a:blip r:embed="rId3"/>
                <a:stretch>
                  <a:fillRect t="-5479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be processed,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pointer machine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(1985) ]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blipFill>
                <a:blip r:embed="rId5"/>
                <a:stretch>
                  <a:fillRect t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966" y="53317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a pointer machine this is tight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 La </a:t>
            </a:r>
            <a:r>
              <a:rPr lang="en-US" sz="2400" kern="0" dirty="0" err="1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Poutré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(1990) ]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489" y="59490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soon need a generalization called </a:t>
            </a: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4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6" grpId="0"/>
      <p:bldP spid="7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Implementing dual adjustments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blipFill>
                <a:blip r:embed="rId2"/>
                <a:stretch>
                  <a:fillRect l="-2847" b="-104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∅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3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≠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blipFill>
                <a:blip r:embed="rId4"/>
                <a:stretch>
                  <a:fillRect b="-66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3"/>
              <p:cNvSpPr txBox="1">
                <a:spLocks noChangeArrowheads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4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𝐵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⊆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’.)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each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the (future)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blipFill>
                <a:blip r:embed="rId7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 with ‘time’.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35114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too expensive to update all of them explicitly.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6" y="61222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a global heap to find the next ‘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tightness event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blipFill>
                <a:blip r:embed="rId9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03839" y="2050738"/>
                <a:ext cx="4700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b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39" y="2050738"/>
                <a:ext cx="4700464" cy="830997"/>
              </a:xfrm>
              <a:prstGeom prst="rect">
                <a:avLst/>
              </a:prstGeom>
              <a:blipFill>
                <a:blip r:embed="rId10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too expensive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naively.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731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lang="en-US" sz="4400" kern="0" dirty="0">
                <a:solidFill>
                  <a:srgbClr val="0033CC"/>
                </a:solidFill>
              </a:rPr>
              <a:t>Tightness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‘time’.)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event of the corresponding type would occur.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four types of events: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283880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should terminate.</a:t>
            </a:r>
          </a:p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alternating forest can be grown.</a:t>
            </a:r>
          </a:p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or an augmenting path is found.</a:t>
            </a:r>
          </a:p>
          <a:p>
            <a:pPr marL="457200" indent="-457200" algn="ctr" rtl="0">
              <a:buAutoNum type="arabicParenR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should be expanded.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a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find the next ‘tightness event’.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0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856405" y="568140"/>
            <a:ext cx="0" cy="3755255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856405" y="4323395"/>
            <a:ext cx="8088419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856405" y="3391237"/>
            <a:ext cx="1371229" cy="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blipFill>
                <a:blip r:embed="rId4"/>
                <a:stretch>
                  <a:fillRect l="-18269" r="-12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 flipH="1">
            <a:off x="3173481" y="2445767"/>
            <a:ext cx="13494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422707" y="568140"/>
            <a:ext cx="2343705" cy="2423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472797" y="-328077"/>
            <a:ext cx="949910" cy="9139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204334" y="3382366"/>
            <a:ext cx="10358" cy="2504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511798" y="2445768"/>
            <a:ext cx="5910" cy="3441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209513" y="2445768"/>
            <a:ext cx="5180" cy="945469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209513" y="2445767"/>
            <a:ext cx="9639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2214693" y="2450209"/>
            <a:ext cx="958788" cy="94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4508102" y="568140"/>
            <a:ext cx="7392" cy="1883550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522887" y="568140"/>
            <a:ext cx="1892433" cy="59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173481" y="952678"/>
                <a:ext cx="2735907" cy="880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481" y="952678"/>
                <a:ext cx="2735907" cy="88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 flipV="1">
            <a:off x="4514008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210993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 flipV="1">
            <a:off x="856405" y="3272570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blipFill>
                <a:blip r:embed="rId8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blipFill>
                <a:blip r:embed="rId9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>
            <a:stCxn id="98" idx="0"/>
          </p:cNvCxnSpPr>
          <p:nvPr/>
        </p:nvCxnSpPr>
        <p:spPr>
          <a:xfrm flipV="1">
            <a:off x="3129457" y="2401377"/>
            <a:ext cx="27000" cy="37189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blipFill>
                <a:blip r:embed="rId10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/>
          <p:cNvCxnSpPr>
            <a:stCxn id="101" idx="0"/>
          </p:cNvCxnSpPr>
          <p:nvPr/>
        </p:nvCxnSpPr>
        <p:spPr>
          <a:xfrm flipH="1" flipV="1">
            <a:off x="6411826" y="585904"/>
            <a:ext cx="3109" cy="57697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blipFill>
                <a:blip r:embed="rId1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/>
          <p:cNvCxnSpPr/>
          <p:nvPr/>
        </p:nvCxnSpPr>
        <p:spPr>
          <a:xfrm flipV="1">
            <a:off x="3138335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413829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56770" y="4278696"/>
            <a:ext cx="1123" cy="16083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7" idx="0"/>
          </p:cNvCxnSpPr>
          <p:nvPr/>
        </p:nvCxnSpPr>
        <p:spPr>
          <a:xfrm flipH="1" flipV="1">
            <a:off x="7831711" y="2027976"/>
            <a:ext cx="2541" cy="4003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835740" y="4212761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842556" y="5104163"/>
            <a:ext cx="2295779" cy="1737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blipFill>
                <a:blip r:embed="rId13"/>
                <a:stretch>
                  <a:fillRect r="-214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3134478" y="5095769"/>
            <a:ext cx="3279351" cy="12872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blipFill>
                <a:blip r:embed="rId14"/>
                <a:stretch>
                  <a:fillRect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 flipV="1">
            <a:off x="6411826" y="5100245"/>
            <a:ext cx="1422426" cy="3918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blipFill>
                <a:blip r:embed="rId15"/>
                <a:stretch>
                  <a:fillRect r="-359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Box 3"/>
              <p:cNvSpPr txBox="1">
                <a:spLocks noChangeArrowheads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as a </a:t>
                </a:r>
                <a:b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function</a:t>
                </a:r>
                <a:b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blipFill>
                <a:blip r:embed="rId16"/>
                <a:stretch>
                  <a:fillRect t="-5751" b="-1437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904986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86" y="4450622"/>
                <a:ext cx="638175" cy="400110"/>
              </a:xfrm>
              <a:prstGeom prst="rect">
                <a:avLst/>
              </a:prstGeom>
              <a:blipFill>
                <a:blip r:embed="rId17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95425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25" y="4450622"/>
                <a:ext cx="638175" cy="400110"/>
              </a:xfrm>
              <a:prstGeom prst="rect">
                <a:avLst/>
              </a:prstGeom>
              <a:blipFill>
                <a:blip r:embed="rId18"/>
                <a:stretch>
                  <a:fillRect l="-27619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blipFill>
                <a:blip r:embed="rId19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blipFill>
                <a:blip r:embed="rId20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blipFill>
                <a:blip r:embed="rId21"/>
                <a:stretch>
                  <a:fillRect l="-5172" r="-862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br>
                  <a:rPr lang="en-US" sz="2000" b="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blipFill>
                <a:blip r:embed="rId22"/>
                <a:stretch>
                  <a:fillRect l="-4274" r="-854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7831711" y="5102658"/>
            <a:ext cx="1312289" cy="5981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blipFill>
                <a:blip r:embed="rId23"/>
                <a:stretch>
                  <a:fillRect r="-21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89140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0" y="4450622"/>
                <a:ext cx="638175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87854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54" y="4450622"/>
                <a:ext cx="638175" cy="400110"/>
              </a:xfrm>
              <a:prstGeom prst="rect">
                <a:avLst/>
              </a:prstGeom>
              <a:blipFill>
                <a:blip r:embed="rId25"/>
                <a:stretch>
                  <a:fillRect l="-28846" r="-1923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V="1">
            <a:off x="4522887" y="568140"/>
            <a:ext cx="1899820" cy="187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27516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16" y="4450622"/>
                <a:ext cx="638175" cy="400110"/>
              </a:xfrm>
              <a:prstGeom prst="rect">
                <a:avLst/>
              </a:prstGeom>
              <a:blipFill>
                <a:blip r:embed="rId26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8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097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Recording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114153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total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applied so far. 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1141537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7" y="17368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736867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4" y="2332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2332197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92" y="292752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(and if)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part of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2" y="2927527"/>
                <a:ext cx="9144000" cy="830997"/>
              </a:xfrm>
              <a:prstGeom prst="rect">
                <a:avLst/>
              </a:prstGeom>
              <a:blipFill>
                <a:blip r:embed="rId5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63" y="38921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(and if)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38921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62" y="485685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sum of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while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part of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" y="4856851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9" y="545217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maximal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include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 maximal blossom.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" y="545217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3265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Improving paths or cycles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br>
                  <a:rPr lang="en-US" sz="26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matching of maximum weight iff there are no </a:t>
                </a:r>
                <a:r>
                  <a:rPr lang="en-US" sz="26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sz="26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paths or cycles of </a:t>
                </a:r>
                <a:r>
                  <a:rPr lang="en-US" sz="26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positive weight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"/>
              <p:cNvSpPr txBox="1">
                <a:spLocks noChangeArrowheads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proper alternating path or cycle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</a:t>
                </a:r>
                <a:b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blipFill rotWithShape="0">
                <a:blip r:embed="rId3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 txBox="1">
                <a:spLocks noChangeArrowheads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</a:t>
                </a:r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at least one (proper) alternating</a:t>
                </a:r>
                <a:b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or cycle in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6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must have positive weight.</a:t>
                </a:r>
              </a:p>
            </p:txBody>
          </p:sp>
        </mc:Choice>
        <mc:Fallback xmlns="">
          <p:sp>
            <p:nvSpPr>
              <p:cNvPr id="1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blipFill>
                <a:blip r:embed="rId4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7490" y="3110958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b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6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57" grpId="0"/>
      <p:bldP spid="19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918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Updating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0" y="1924727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adds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blossoms: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1924727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55" y="93536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each dual adjustment step: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935363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09" y="1430045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(Actually the 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directly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1430045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8" y="241940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" y="241940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2" y="291409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creates a new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" y="2914091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0" y="340877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" y="3408773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807" y="444173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splits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7" y="4441739"/>
                <a:ext cx="9144000" cy="430887"/>
              </a:xfrm>
              <a:prstGeom prst="rect">
                <a:avLst/>
              </a:prstGeom>
              <a:blipFill>
                <a:blip r:embed="rId8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889" y="49364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9" y="4936421"/>
                <a:ext cx="9144000" cy="430887"/>
              </a:xfrm>
              <a:prstGeom prst="rect">
                <a:avLst/>
              </a:prstGeom>
              <a:blipFill>
                <a:blip r:embed="rId9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60" y="543110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" y="5431103"/>
                <a:ext cx="9144000" cy="430887"/>
              </a:xfrm>
              <a:prstGeom prst="rect">
                <a:avLst/>
              </a:prstGeom>
              <a:blipFill>
                <a:blip r:embed="rId10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2898" y="5925781"/>
                <a:ext cx="9144000" cy="57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8" y="5925781"/>
                <a:ext cx="9144000" cy="570413"/>
              </a:xfrm>
              <a:prstGeom prst="rect">
                <a:avLst/>
              </a:prstGeom>
              <a:blipFill>
                <a:blip r:embed="rId11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61" y="3903455"/>
                <a:ext cx="91440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" y="3903455"/>
                <a:ext cx="9144000" cy="474489"/>
              </a:xfrm>
              <a:prstGeom prst="rect">
                <a:avLst/>
              </a:prstGeom>
              <a:blipFill>
                <a:blip r:embed="rId12"/>
                <a:stretch>
                  <a:fillRect t="-384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2441-CFD6-498C-BEE0-8FB981E82D59}"/>
                  </a:ext>
                </a:extLst>
              </p:cNvPr>
              <p:cNvSpPr txBox="1"/>
              <p:nvPr/>
            </p:nvSpPr>
            <p:spPr>
              <a:xfrm>
                <a:off x="1768249" y="4667001"/>
                <a:ext cx="5162272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A52441-CFD6-498C-BEE0-8FB981E82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249" y="4667001"/>
                <a:ext cx="5162272" cy="474489"/>
              </a:xfrm>
              <a:prstGeom prst="rect">
                <a:avLst/>
              </a:prstGeom>
              <a:blipFill>
                <a:blip r:embed="rId13"/>
                <a:stretch>
                  <a:fillRect t="-5195" r="-354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0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7" grpId="0"/>
      <p:bldP spid="9" grpId="0"/>
      <p:bldP spid="10" grpId="0"/>
      <p:bldP spid="12" grpId="0"/>
      <p:bldP spid="14" grpId="0"/>
      <p:bldP spid="15" grpId="0"/>
      <p:bldP spid="16" grpId="0"/>
      <p:bldP spid="18" grpId="0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893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Maintaining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and</a:t>
                </a:r>
                <a:r>
                  <a:rPr lang="en-US" sz="4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4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8936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6786" b="-4910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90563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905638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11" y="2190453"/>
                <a:ext cx="9144000" cy="140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he-IL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" y="2190453"/>
                <a:ext cx="9144000" cy="1402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53092" y="4856909"/>
                <a:ext cx="5287940" cy="123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092" y="4856909"/>
                <a:ext cx="5287940" cy="12332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7" y="134416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current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maximal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344169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2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32" y="173831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just before it became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1738310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13" y="44183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41837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968" y="357026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from now on,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3570267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A3983-5115-4B16-B55C-E746214E4B72}"/>
                  </a:ext>
                </a:extLst>
              </p:cNvPr>
              <p:cNvSpPr txBox="1"/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A3983-5115-4B16-B55C-E746214E4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600130E-5EB3-429E-91BA-96D868E353DF}"/>
              </a:ext>
            </a:extLst>
          </p:cNvPr>
          <p:cNvSpPr txBox="1"/>
          <p:nvPr/>
        </p:nvSpPr>
        <p:spPr>
          <a:xfrm>
            <a:off x="241389" y="4899844"/>
            <a:ext cx="524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B was even and than merge with other,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be wrong</a:t>
            </a:r>
          </a:p>
          <a:p>
            <a:pPr algn="ctr" rt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z0 on merge? </a:t>
            </a:r>
          </a:p>
        </p:txBody>
      </p:sp>
    </p:spTree>
    <p:extLst>
      <p:ext uri="{BB962C8B-B14F-4D97-AF65-F5344CB8AC3E}">
        <p14:creationId xmlns:p14="http://schemas.microsoft.com/office/powerpoint/2010/main" val="2393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5" grpId="0"/>
      <p:bldP spid="7" grpId="0"/>
      <p:bldP spid="8" grpId="0"/>
      <p:bldP spid="9" grpId="0"/>
      <p:bldP spid="11" grpId="0"/>
      <p:bldP spid="12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noProof="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Tracking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the stopping condition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>
                  <a:solidFill>
                    <a:srgbClr val="0033CC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504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3600" b="0" kern="0" dirty="0">
                    <a:solidFill>
                      <a:srgbClr val="0000FF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36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36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478" y="253415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value never changes.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 an even </a:t>
                </a:r>
                <a:r>
                  <a:rPr lang="en-US" sz="28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heap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blipFill>
                <a:blip r:embed="rId4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9" y="902107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same blossom.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902107"/>
                <a:ext cx="9144000" cy="477888"/>
              </a:xfrm>
              <a:prstGeom prst="rect">
                <a:avLst/>
              </a:prstGeom>
              <a:blipFill>
                <a:blip r:embed="rId2"/>
                <a:stretch>
                  <a:fillRect t="-1153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49" y="2026313"/>
                <a:ext cx="9144000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first the case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needed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2026313"/>
                <a:ext cx="9144000" cy="466923"/>
              </a:xfrm>
              <a:prstGeom prst="rect">
                <a:avLst/>
              </a:prstGeom>
              <a:blipFill>
                <a:blip r:embed="rId3"/>
                <a:stretch>
                  <a:fillRect t="-10390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9" y="146421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such a case: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1464210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49" y="310794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3107942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noProof="0" dirty="0">
                    <a:solidFill>
                      <a:srgbClr val="0033CC"/>
                    </a:solidFill>
                  </a:rPr>
                  <a:t>Computing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slacks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blipFill>
                <a:blip r:embed="rId6"/>
                <a:stretch>
                  <a:fillRect t="-28829" b="-45946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9" y="363843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363843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49" y="5308519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2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5308519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49" y="418431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4184313"/>
                <a:ext cx="9144000" cy="477888"/>
              </a:xfrm>
              <a:prstGeom prst="rect">
                <a:avLst/>
              </a:prstGeom>
              <a:blipFill>
                <a:blip r:embed="rId9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49" y="5870625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5870625"/>
                <a:ext cx="9144000" cy="509178"/>
              </a:xfrm>
              <a:prstGeom prst="rect">
                <a:avLst/>
              </a:prstGeom>
              <a:blipFill>
                <a:blip r:embed="rId10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729033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only need to find the smallest such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729033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49" y="257745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max. blossom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(May change over time.)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257745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9" y="4746416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never changes.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4746416"/>
                <a:ext cx="9144000" cy="477888"/>
              </a:xfrm>
              <a:prstGeom prst="rect">
                <a:avLst/>
              </a:prstGeom>
              <a:blipFill>
                <a:blip r:embed="rId13"/>
                <a:stretch>
                  <a:fillRect t="-1153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8" grpId="0"/>
      <p:bldP spid="10" grpId="0"/>
      <p:bldP spid="18" grpId="0"/>
      <p:bldP spid="19" grpId="0"/>
      <p:bldP spid="20" grpId="0"/>
      <p:bldP spid="12" grpId="0"/>
      <p:bldP spid="13" grpId="0"/>
      <p:bldP spid="15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>
                    <a:solidFill>
                      <a:srgbClr val="FF0000"/>
                    </a:solidFill>
                  </a:rPr>
                  <a:t>grow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027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global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b="0" dirty="0"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smallest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which an edge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tight. 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656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blipFill>
                <a:blip r:embed="rId5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do not want to reschedule an event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changes.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have an event.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both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blossoms. (Why?)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edges which achieve the </a:t>
                </a:r>
                <a:r>
                  <a:rPr lang="en-US" sz="2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mins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blipFill>
                <a:blip r:embed="rId12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-1420" y="18257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an event for each </a:t>
            </a: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blossom, not for individual edges.</a:t>
            </a:r>
          </a:p>
        </p:txBody>
      </p:sp>
    </p:spTree>
    <p:extLst>
      <p:ext uri="{BB962C8B-B14F-4D97-AF65-F5344CB8AC3E}">
        <p14:creationId xmlns:p14="http://schemas.microsoft.com/office/powerpoint/2010/main" val="737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1" grpId="0"/>
      <p:bldP spid="16" grpId="0"/>
      <p:bldP spid="18" grpId="0"/>
      <p:bldP spid="23" grpId="0"/>
      <p:bldP spid="29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Maintaining </a:t>
                </a:r>
                <a14:m>
                  <m:oMath xmlns:m="http://schemas.openxmlformats.org/officeDocument/2006/math"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and</a:t>
                </a:r>
                <a:r>
                  <a:rPr lang="en-US" sz="4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non-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 a </a:t>
                </a:r>
                <a:r>
                  <a:rPr lang="en-US" sz="24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split-</a:t>
                </a:r>
                <a:r>
                  <a:rPr lang="en-US" sz="2400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findmin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structure to maintain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blipFill>
                <a:blip r:embed="rId5"/>
                <a:stretch>
                  <a:fillRect t="-5195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examine every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necessary.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blipFill>
                <a:blip r:embed="rId6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enters the forest, 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expanded, do </a:t>
                </a:r>
                <a:r>
                  <a:rPr lang="en-US" sz="24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sub-blossoms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𝑑𝑒𝑐𝑟𝑒𝑎𝑠𝑒</m:t>
                    </m:r>
                  </m:oMath>
                </a14:m>
                <a:r>
                  <a:rPr lang="en-US" sz="2400" i="0" dirty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necessary.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blipFill>
                <a:blip r:embed="rId9"/>
                <a:stretch>
                  <a:fillRect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new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 into the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9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1912" y="7926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an item of minimum key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sequence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𝐷𝑒𝑐𝑟𝑒𝑎𝑠𝑒𝑘𝑒𝑦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Decrease the key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sub-sequences of an initial sequence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blipFill>
                <a:blip r:embed="rId5"/>
                <a:stretch>
                  <a:fillRect t="-61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still be processed,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pointer machine,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(1985) ]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blipFill>
                <a:blip r:embed="rId9"/>
                <a:stretch>
                  <a:fillRect t="-5556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Pettie (2005,2015) ]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word-RAM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Thorup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(1999) ]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6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230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solution with total time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(Enough for us.)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broken into blocks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blipFill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53" y="20393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sizes of the blocks are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strictly increasing then strictly decreasing.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two blocks in the “middle” can have equal size.)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84964" y="3590152"/>
            <a:ext cx="7434930" cy="790113"/>
            <a:chOff x="781232" y="3590152"/>
            <a:chExt cx="7434930" cy="790113"/>
          </a:xfrm>
        </p:grpSpPr>
        <p:sp>
          <p:nvSpPr>
            <p:cNvPr id="2" name="Rectangle 1"/>
            <p:cNvSpPr>
              <a:spLocks noChangeAspect="1"/>
            </p:cNvSpPr>
            <p:nvPr/>
          </p:nvSpPr>
          <p:spPr>
            <a:xfrm>
              <a:off x="82562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6157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69752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213346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256941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00536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3441316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877265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4313214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4749163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51851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562106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605701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649295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692890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736485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78008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226476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97969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45580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329882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3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21616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432" y="45670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sequence is split in the middle of a block,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block into decreasing and then increasing blocks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151610" y="3590152"/>
            <a:ext cx="0" cy="790113"/>
          </a:xfrm>
          <a:prstGeom prst="line">
            <a:avLst/>
          </a:prstGeom>
          <a:ln w="444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12876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85604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1111" y="54610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binary representation gives a unique way of doing it.)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73" y="598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in the two subsequences are again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3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40" grpId="0"/>
      <p:bldP spid="44" grpId="0"/>
      <p:bldP spid="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9747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2" y="125214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position of the min in each sequence and each block.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973" y="284154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min in each new block and in the two new sequences.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 one of them, we already know the min.)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" y="208604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Decrease-key: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min of the block containing the item, 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if necessary, the min of the sequence containing the item.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" y="83519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item knows the block it belongs to.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3094" y="40140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containing a given item decrease in size.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255" y="44309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each item is contained in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blocks.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4430950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03" y="484790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blocks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" y="4847900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-3094" y="166909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Find-min: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Return the min.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5" y="35970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Find-min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Decrease-key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3597050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955" y="52648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composed of at most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blocks.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" y="5264850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-3113" y="568180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the min of a new sequence takes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3" y="568180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245" y="609875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sequences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" y="609875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2128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>
                    <a:solidFill>
                      <a:srgbClr val="FF0000"/>
                    </a:solidFill>
                  </a:rPr>
                  <a:t>blossom/augment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2128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87856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878560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2298"/>
                <a:ext cx="9144000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2298"/>
                <a:ext cx="9144000" cy="461858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6000514" y="528380"/>
            <a:ext cx="235133" cy="2526962"/>
          </a:xfrm>
          <a:prstGeom prst="rightBrace">
            <a:avLst/>
          </a:prstGeom>
          <a:ln w="1905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47138" y="1833713"/>
                <a:ext cx="1142242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38" y="1833713"/>
                <a:ext cx="1142242" cy="46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2892" y="1801618"/>
                <a:ext cx="5365953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2" y="1801618"/>
                <a:ext cx="5365953" cy="606513"/>
              </a:xfrm>
              <a:prstGeom prst="rect">
                <a:avLst/>
              </a:prstGeom>
              <a:blipFill>
                <a:blip r:embed="rId6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57" y="3178318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already be in the same blossom.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" y="3178318"/>
                <a:ext cx="9144000" cy="606513"/>
              </a:xfrm>
              <a:prstGeom prst="rect">
                <a:avLst/>
              </a:prstGeom>
              <a:blipFill>
                <a:blip r:embed="rId7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-2902" y="371195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solution: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" y="371195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-2903" y="416569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all the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edges.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3" y="416569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46" y="4619434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of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4619434"/>
                <a:ext cx="9144000" cy="606513"/>
              </a:xfrm>
              <a:prstGeom prst="rect">
                <a:avLst/>
              </a:prstGeom>
              <a:blipFill>
                <a:blip r:embed="rId10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46" y="5233409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repeatedly do </a:t>
                </a:r>
                <a:r>
                  <a:rPr lang="en-US" sz="23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delete-min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returned edge connects vertices in different blossoms.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5233409"/>
                <a:ext cx="9144000" cy="800219"/>
              </a:xfrm>
              <a:prstGeom prst="rect">
                <a:avLst/>
              </a:prstGeom>
              <a:blipFill>
                <a:blip r:embed="rId11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need to work harder. 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1446" y="2415593"/>
                <a:ext cx="9139639" cy="83516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2300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We want to maintain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23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23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23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 b="0" i="0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23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6" y="2415593"/>
                <a:ext cx="9139639" cy="835165"/>
              </a:xfrm>
              <a:prstGeom prst="rect">
                <a:avLst/>
              </a:prstGeom>
              <a:blipFill>
                <a:blip r:embed="rId13"/>
                <a:stretch>
                  <a:fillRect t="-146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 animBg="1"/>
      <p:bldP spid="15" grpId="0"/>
      <p:bldP spid="19" grpId="0"/>
      <p:bldP spid="20" grpId="0"/>
      <p:bldP spid="30" grpId="0"/>
      <p:bldP spid="31" grpId="0"/>
      <p:bldP spid="32" grpId="0"/>
      <p:bldP spid="33" grpId="0"/>
      <p:bldP spid="34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251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Maximum weight augmenting paths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br>
                  <a:rPr lang="en-US" sz="2400" kern="0" dirty="0">
                    <a:solidFill>
                      <a:srgbClr val="66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be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be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of </a:t>
                </a:r>
                <a:r>
                  <a:rPr lang="en-US" sz="2400" i="1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724" b="-85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′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be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 maximum weight matching of size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 txBox="1">
                <a:spLocks noChangeArrowheads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’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then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Otherwise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contradicts the choice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−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 </a:t>
                </a:r>
                <a:endParaRPr lang="en-US" sz="2400" i="1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blipFill>
                <a:blip r:embed="rId5"/>
                <a:stretch>
                  <a:fillRect l="-400" t="-3553" r="-1267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7490" y="2802019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maximum weight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then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indeed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blipFill>
                <a:blip r:embed="rId7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>
                    <a:solidFill>
                      <a:srgbClr val="FF0000"/>
                    </a:solidFill>
                  </a:rPr>
                  <a:t>expand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blipFill>
                <a:blip r:embed="rId3"/>
                <a:stretch>
                  <a:fillRect t="-5161" b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-2914" y="366679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blossom is inserted at most once and deleted at most once.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14" y="304380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stops being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" y="3043805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7" y="428978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running time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" y="4289780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1586" y="2335071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6" y="2335071"/>
                <a:ext cx="9144000" cy="491866"/>
              </a:xfrm>
              <a:prstGeom prst="rect">
                <a:avLst/>
              </a:prstGeom>
              <a:blipFill>
                <a:blip r:embed="rId6"/>
                <a:stretch>
                  <a:fillRect t="-49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97DF3A-3BD0-410D-884D-8B14AFB84102}"/>
                  </a:ext>
                </a:extLst>
              </p:cNvPr>
              <p:cNvSpPr txBox="1"/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97DF3A-3BD0-410D-884D-8B14AFB84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5" y="5534930"/>
                <a:ext cx="4665542" cy="12332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8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14" grpId="0"/>
      <p:bldP spid="16" grpId="0"/>
      <p:bldP spid="7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673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partition of a rooted 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grows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adding leaves, into a collection of disjoint subtrees.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690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Add a tree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new leaf,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currently in the tree.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6901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7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2966" y="529863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Merge the subtrees of two adjacent vertices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6" y="5298637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35" y="450815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an non-tree edge of cost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" y="4508158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763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Find an edge of minimum cost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connecting two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subtrees.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094" y="1571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adjacent subtrees can be merged into one subtree.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975" y="202335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a growing collection of non-tree edges,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with an associated cost.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75" y="2813829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an edge of minimum cost connecting two </a:t>
            </a: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subtrees.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402" y="325036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root of a tree.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2" y="3250365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11" grpId="0"/>
      <p:bldP spid="12" grpId="0"/>
      <p:bldP spid="8" grpId="0"/>
      <p:bldP spid="13" grpId="0"/>
      <p:bldP spid="14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stCxn id="37" idx="12"/>
            <a:endCxn id="35" idx="39"/>
          </p:cNvCxnSpPr>
          <p:nvPr/>
        </p:nvCxnSpPr>
        <p:spPr>
          <a:xfrm flipV="1">
            <a:off x="3806221" y="1408465"/>
            <a:ext cx="569865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2-Point Star 2"/>
          <p:cNvSpPr>
            <a:spLocks noChangeAspect="1"/>
          </p:cNvSpPr>
          <p:nvPr/>
        </p:nvSpPr>
        <p:spPr bwMode="auto">
          <a:xfrm flipH="1">
            <a:off x="4350141" y="122165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32-Point Star 2"/>
          <p:cNvSpPr>
            <a:spLocks noChangeAspect="1"/>
          </p:cNvSpPr>
          <p:nvPr/>
        </p:nvSpPr>
        <p:spPr bwMode="auto">
          <a:xfrm flipH="1">
            <a:off x="3648181" y="2121956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32-Point Star 2"/>
          <p:cNvSpPr>
            <a:spLocks noChangeAspect="1"/>
          </p:cNvSpPr>
          <p:nvPr/>
        </p:nvSpPr>
        <p:spPr bwMode="auto">
          <a:xfrm flipH="1">
            <a:off x="5052102" y="2121956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32-Point Star 2"/>
          <p:cNvSpPr>
            <a:spLocks noChangeAspect="1"/>
          </p:cNvSpPr>
          <p:nvPr/>
        </p:nvSpPr>
        <p:spPr bwMode="auto">
          <a:xfrm flipH="1">
            <a:off x="2949030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32-Point Star 2"/>
          <p:cNvSpPr>
            <a:spLocks noChangeAspect="1"/>
          </p:cNvSpPr>
          <p:nvPr/>
        </p:nvSpPr>
        <p:spPr bwMode="auto">
          <a:xfrm flipH="1">
            <a:off x="3901023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32-Point Star 2"/>
          <p:cNvSpPr>
            <a:spLocks noChangeAspect="1"/>
          </p:cNvSpPr>
          <p:nvPr/>
        </p:nvSpPr>
        <p:spPr bwMode="auto">
          <a:xfrm flipH="1">
            <a:off x="5132670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32-Point Star 2"/>
          <p:cNvSpPr>
            <a:spLocks noChangeAspect="1"/>
          </p:cNvSpPr>
          <p:nvPr/>
        </p:nvSpPr>
        <p:spPr bwMode="auto">
          <a:xfrm flipH="1">
            <a:off x="4575529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32-Point Star 2"/>
          <p:cNvSpPr>
            <a:spLocks noChangeAspect="1"/>
          </p:cNvSpPr>
          <p:nvPr/>
        </p:nvSpPr>
        <p:spPr bwMode="auto">
          <a:xfrm flipH="1">
            <a:off x="5803959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32-Point Star 2"/>
          <p:cNvSpPr>
            <a:spLocks noChangeAspect="1"/>
          </p:cNvSpPr>
          <p:nvPr/>
        </p:nvSpPr>
        <p:spPr bwMode="auto">
          <a:xfrm flipH="1">
            <a:off x="2174990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32-Point Star 2"/>
          <p:cNvSpPr>
            <a:spLocks noChangeAspect="1"/>
          </p:cNvSpPr>
          <p:nvPr/>
        </p:nvSpPr>
        <p:spPr bwMode="auto">
          <a:xfrm flipH="1">
            <a:off x="3283669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32-Point Star 2"/>
          <p:cNvSpPr>
            <a:spLocks noChangeAspect="1"/>
          </p:cNvSpPr>
          <p:nvPr/>
        </p:nvSpPr>
        <p:spPr bwMode="auto">
          <a:xfrm flipH="1">
            <a:off x="4032641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32-Point Star 2"/>
          <p:cNvSpPr>
            <a:spLocks noChangeAspect="1"/>
          </p:cNvSpPr>
          <p:nvPr/>
        </p:nvSpPr>
        <p:spPr bwMode="auto">
          <a:xfrm flipH="1">
            <a:off x="4729986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32-Point Star 2"/>
          <p:cNvSpPr>
            <a:spLocks noChangeAspect="1"/>
          </p:cNvSpPr>
          <p:nvPr/>
        </p:nvSpPr>
        <p:spPr bwMode="auto">
          <a:xfrm flipH="1">
            <a:off x="5600006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32-Point Star 2"/>
          <p:cNvSpPr>
            <a:spLocks noChangeAspect="1"/>
          </p:cNvSpPr>
          <p:nvPr/>
        </p:nvSpPr>
        <p:spPr bwMode="auto">
          <a:xfrm flipH="1">
            <a:off x="6418934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32-Point Star 2"/>
          <p:cNvSpPr>
            <a:spLocks noChangeAspect="1"/>
          </p:cNvSpPr>
          <p:nvPr/>
        </p:nvSpPr>
        <p:spPr bwMode="auto">
          <a:xfrm flipH="1">
            <a:off x="3001638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32-Point Star 2"/>
          <p:cNvSpPr>
            <a:spLocks noChangeAspect="1"/>
          </p:cNvSpPr>
          <p:nvPr/>
        </p:nvSpPr>
        <p:spPr bwMode="auto">
          <a:xfrm flipH="1">
            <a:off x="3556466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32-Point Star 2"/>
          <p:cNvSpPr>
            <a:spLocks noChangeAspect="1"/>
          </p:cNvSpPr>
          <p:nvPr/>
        </p:nvSpPr>
        <p:spPr bwMode="auto">
          <a:xfrm flipH="1">
            <a:off x="4330516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32-Point Star 2"/>
          <p:cNvSpPr>
            <a:spLocks noChangeAspect="1"/>
          </p:cNvSpPr>
          <p:nvPr/>
        </p:nvSpPr>
        <p:spPr bwMode="auto">
          <a:xfrm flipH="1">
            <a:off x="4919329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32-Point Star 2"/>
          <p:cNvSpPr>
            <a:spLocks noChangeAspect="1"/>
          </p:cNvSpPr>
          <p:nvPr/>
        </p:nvSpPr>
        <p:spPr bwMode="auto">
          <a:xfrm flipH="1">
            <a:off x="5530738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32-Point Star 2"/>
          <p:cNvSpPr>
            <a:spLocks noChangeAspect="1"/>
          </p:cNvSpPr>
          <p:nvPr/>
        </p:nvSpPr>
        <p:spPr bwMode="auto">
          <a:xfrm flipH="1">
            <a:off x="6120310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32-Point Star 2"/>
          <p:cNvSpPr>
            <a:spLocks noChangeAspect="1"/>
          </p:cNvSpPr>
          <p:nvPr/>
        </p:nvSpPr>
        <p:spPr bwMode="auto">
          <a:xfrm flipH="1">
            <a:off x="4069587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32-Point Star 2"/>
          <p:cNvSpPr>
            <a:spLocks noChangeAspect="1"/>
          </p:cNvSpPr>
          <p:nvPr/>
        </p:nvSpPr>
        <p:spPr bwMode="auto">
          <a:xfrm flipH="1">
            <a:off x="4628388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32-Point Star 2"/>
          <p:cNvSpPr>
            <a:spLocks noChangeAspect="1"/>
          </p:cNvSpPr>
          <p:nvPr/>
        </p:nvSpPr>
        <p:spPr bwMode="auto">
          <a:xfrm flipH="1">
            <a:off x="5821680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32-Point Star 2"/>
          <p:cNvSpPr>
            <a:spLocks noChangeAspect="1"/>
          </p:cNvSpPr>
          <p:nvPr/>
        </p:nvSpPr>
        <p:spPr bwMode="auto">
          <a:xfrm flipH="1">
            <a:off x="6418940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/>
          <p:cNvCxnSpPr>
            <a:stCxn id="39" idx="19"/>
            <a:endCxn id="35" idx="55"/>
          </p:cNvCxnSpPr>
          <p:nvPr/>
        </p:nvCxnSpPr>
        <p:spPr>
          <a:xfrm flipH="1" flipV="1">
            <a:off x="4536952" y="1424309"/>
            <a:ext cx="596271" cy="7025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8" idx="13"/>
            <a:endCxn id="37" idx="40"/>
          </p:cNvCxnSpPr>
          <p:nvPr/>
        </p:nvCxnSpPr>
        <p:spPr>
          <a:xfrm flipV="1">
            <a:off x="3096509" y="2317078"/>
            <a:ext cx="585150" cy="7101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0" idx="17"/>
            <a:endCxn id="37" idx="50"/>
          </p:cNvCxnSpPr>
          <p:nvPr/>
        </p:nvCxnSpPr>
        <p:spPr>
          <a:xfrm flipH="1" flipV="1">
            <a:off x="3784780" y="2348360"/>
            <a:ext cx="219339" cy="6744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2" idx="13"/>
            <a:endCxn id="39" idx="43"/>
          </p:cNvCxnSpPr>
          <p:nvPr/>
        </p:nvCxnSpPr>
        <p:spPr>
          <a:xfrm flipV="1">
            <a:off x="4723008" y="2337059"/>
            <a:ext cx="389513" cy="6901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1" idx="16"/>
            <a:endCxn id="39" idx="50"/>
          </p:cNvCxnSpPr>
          <p:nvPr/>
        </p:nvCxnSpPr>
        <p:spPr>
          <a:xfrm flipH="1" flipV="1">
            <a:off x="5188701" y="2348360"/>
            <a:ext cx="58269" cy="673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43" idx="20"/>
            <a:endCxn id="39" idx="57"/>
          </p:cNvCxnSpPr>
          <p:nvPr/>
        </p:nvCxnSpPr>
        <p:spPr>
          <a:xfrm flipH="1" flipV="1">
            <a:off x="5254757" y="2308767"/>
            <a:ext cx="619762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12"/>
            <a:endCxn id="38" idx="40"/>
          </p:cNvCxnSpPr>
          <p:nvPr/>
        </p:nvCxnSpPr>
        <p:spPr>
          <a:xfrm flipV="1">
            <a:off x="2333030" y="3217380"/>
            <a:ext cx="649478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5" idx="16"/>
            <a:endCxn id="38" idx="53"/>
          </p:cNvCxnSpPr>
          <p:nvPr/>
        </p:nvCxnSpPr>
        <p:spPr>
          <a:xfrm flipH="1" flipV="1">
            <a:off x="3117211" y="3237361"/>
            <a:ext cx="280758" cy="6851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46" idx="15"/>
            <a:endCxn id="40" idx="50"/>
          </p:cNvCxnSpPr>
          <p:nvPr/>
        </p:nvCxnSpPr>
        <p:spPr>
          <a:xfrm flipH="1" flipV="1">
            <a:off x="4037622" y="3248662"/>
            <a:ext cx="120523" cy="6744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47" idx="11"/>
            <a:endCxn id="41" idx="42"/>
          </p:cNvCxnSpPr>
          <p:nvPr/>
        </p:nvCxnSpPr>
        <p:spPr>
          <a:xfrm flipV="1">
            <a:off x="4898167" y="3231595"/>
            <a:ext cx="285301" cy="704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8" idx="18"/>
            <a:endCxn id="41" idx="51"/>
          </p:cNvCxnSpPr>
          <p:nvPr/>
        </p:nvCxnSpPr>
        <p:spPr>
          <a:xfrm flipH="1" flipV="1">
            <a:off x="5280149" y="3245936"/>
            <a:ext cx="411858" cy="6788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49" idx="18"/>
            <a:endCxn id="43" idx="55"/>
          </p:cNvCxnSpPr>
          <p:nvPr/>
        </p:nvCxnSpPr>
        <p:spPr>
          <a:xfrm flipH="1" flipV="1">
            <a:off x="5990770" y="3224913"/>
            <a:ext cx="520165" cy="699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1" idx="12"/>
            <a:endCxn id="45" idx="40"/>
          </p:cNvCxnSpPr>
          <p:nvPr/>
        </p:nvCxnSpPr>
        <p:spPr>
          <a:xfrm flipV="1">
            <a:off x="3159678" y="4117682"/>
            <a:ext cx="157469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2" idx="15"/>
            <a:endCxn id="45" idx="55"/>
          </p:cNvCxnSpPr>
          <p:nvPr/>
        </p:nvCxnSpPr>
        <p:spPr>
          <a:xfrm flipH="1" flipV="1">
            <a:off x="3470480" y="4125215"/>
            <a:ext cx="211490" cy="698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3" idx="14"/>
            <a:endCxn id="47" idx="42"/>
          </p:cNvCxnSpPr>
          <p:nvPr/>
        </p:nvCxnSpPr>
        <p:spPr>
          <a:xfrm flipV="1">
            <a:off x="4467115" y="4131897"/>
            <a:ext cx="313669" cy="6931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64" idx="16"/>
            <a:endCxn id="47" idx="51"/>
          </p:cNvCxnSpPr>
          <p:nvPr/>
        </p:nvCxnSpPr>
        <p:spPr>
          <a:xfrm flipH="1" flipV="1">
            <a:off x="4877465" y="4146238"/>
            <a:ext cx="156164" cy="6766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65" idx="19"/>
            <a:endCxn id="48" idx="44"/>
          </p:cNvCxnSpPr>
          <p:nvPr/>
        </p:nvCxnSpPr>
        <p:spPr>
          <a:xfrm flipV="1">
            <a:off x="5611859" y="4142460"/>
            <a:ext cx="58707" cy="6853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66" idx="20"/>
            <a:endCxn id="48" idx="57"/>
          </p:cNvCxnSpPr>
          <p:nvPr/>
        </p:nvCxnSpPr>
        <p:spPr>
          <a:xfrm flipH="1" flipV="1">
            <a:off x="5802661" y="4109371"/>
            <a:ext cx="388209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9" idx="14"/>
            <a:endCxn id="63" idx="43"/>
          </p:cNvCxnSpPr>
          <p:nvPr/>
        </p:nvCxnSpPr>
        <p:spPr>
          <a:xfrm flipV="1">
            <a:off x="4206186" y="5037965"/>
            <a:ext cx="184749" cy="6873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4536200" y="5036497"/>
            <a:ext cx="173310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71" idx="13"/>
            <a:endCxn id="66" idx="42"/>
          </p:cNvCxnSpPr>
          <p:nvPr/>
        </p:nvCxnSpPr>
        <p:spPr>
          <a:xfrm flipV="1">
            <a:off x="5969159" y="5032199"/>
            <a:ext cx="201949" cy="695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72" idx="16"/>
            <a:endCxn id="66" idx="53"/>
          </p:cNvCxnSpPr>
          <p:nvPr/>
        </p:nvCxnSpPr>
        <p:spPr>
          <a:xfrm flipH="1" flipV="1">
            <a:off x="6288491" y="5037965"/>
            <a:ext cx="244749" cy="6851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 rot="20485251">
            <a:off x="3583468" y="1897986"/>
            <a:ext cx="634743" cy="1594894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890135">
            <a:off x="4037018" y="3746312"/>
            <a:ext cx="1222820" cy="2595016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333337">
            <a:off x="5580156" y="1561458"/>
            <a:ext cx="533872" cy="3099976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21043311">
            <a:off x="2678826" y="2792880"/>
            <a:ext cx="1218835" cy="2617669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3098507" y="1593605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07" y="1593605"/>
                <a:ext cx="4941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2280474" y="2724287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474" y="2724287"/>
                <a:ext cx="4941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5319504" y="1552272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504" y="1552272"/>
                <a:ext cx="4941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3571132" y="5666108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32" y="5666108"/>
                <a:ext cx="4941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Curved Connector 175"/>
          <p:cNvCxnSpPr>
            <a:stCxn id="61" idx="19"/>
            <a:endCxn id="40" idx="32"/>
          </p:cNvCxnSpPr>
          <p:nvPr/>
        </p:nvCxnSpPr>
        <p:spPr>
          <a:xfrm rot="10800000" flipH="1">
            <a:off x="3082759" y="3136558"/>
            <a:ext cx="818264" cy="1691226"/>
          </a:xfrm>
          <a:prstGeom prst="curvedConnector3">
            <a:avLst>
              <a:gd name="adj1" fmla="val -1723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urved Connector 178"/>
          <p:cNvCxnSpPr>
            <a:stCxn id="49" idx="2"/>
            <a:endCxn id="39" idx="1"/>
          </p:cNvCxnSpPr>
          <p:nvPr/>
        </p:nvCxnSpPr>
        <p:spPr>
          <a:xfrm rot="10800000">
            <a:off x="5280152" y="2225053"/>
            <a:ext cx="1365187" cy="1789509"/>
          </a:xfrm>
          <a:prstGeom prst="curvedConnector3">
            <a:avLst>
              <a:gd name="adj1" fmla="val -27572"/>
            </a:avLst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>
                <a:off x="2604361" y="4142460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61" y="4142460"/>
                <a:ext cx="4941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6359061" y="2526184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061" y="2526184"/>
                <a:ext cx="4941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5254070" y="5575854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70" y="5575854"/>
                <a:ext cx="4941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32-Point Star 2"/>
          <p:cNvSpPr>
            <a:spLocks noChangeAspect="1"/>
          </p:cNvSpPr>
          <p:nvPr/>
        </p:nvSpPr>
        <p:spPr bwMode="auto">
          <a:xfrm flipH="1">
            <a:off x="2756878" y="5723403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2" name="Straight Connector 191"/>
          <p:cNvCxnSpPr>
            <a:stCxn id="191" idx="13"/>
            <a:endCxn id="61" idx="46"/>
          </p:cNvCxnSpPr>
          <p:nvPr/>
        </p:nvCxnSpPr>
        <p:spPr>
          <a:xfrm flipV="1">
            <a:off x="2904357" y="5049266"/>
            <a:ext cx="189282" cy="67905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2314471" y="5547703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71" y="5547703"/>
                <a:ext cx="4941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-6696" y="23204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8" name="Curved Connector 17"/>
          <p:cNvCxnSpPr>
            <a:stCxn id="71" idx="33"/>
            <a:endCxn id="64" idx="60"/>
          </p:cNvCxnSpPr>
          <p:nvPr/>
        </p:nvCxnSpPr>
        <p:spPr>
          <a:xfrm rot="10800000">
            <a:off x="5139229" y="4980902"/>
            <a:ext cx="683002" cy="867766"/>
          </a:xfrm>
          <a:prstGeom prst="curvedConnector3">
            <a:avLst>
              <a:gd name="adj1" fmla="val 49984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15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B050"/>
                </a:solidFill>
              </a:rPr>
              <a:t>Using</a:t>
            </a:r>
            <a:r>
              <a:rPr lang="en-US" sz="4400" kern="0" dirty="0">
                <a:solidFill>
                  <a:srgbClr val="0033CC"/>
                </a:solidFill>
              </a:rPr>
              <a:t> Subtree-Merge-</a:t>
            </a:r>
            <a:r>
              <a:rPr lang="en-US" sz="4400" kern="0" dirty="0" err="1">
                <a:solidFill>
                  <a:srgbClr val="0033CC"/>
                </a:solidFill>
              </a:rPr>
              <a:t>Findmin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weighted matching algorithm the alternating trees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composed of blossoms, not individual vertices.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6" y="221147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blossoms are added as leaves.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290174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are formed by merging smaller blossoms.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0" y="359200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are sometimes split.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970" y="428227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use the </a:t>
            </a:r>
            <a:r>
              <a:rPr lang="en-US" sz="26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6" y="497253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alternating tree maintain a </a:t>
            </a:r>
            <a:r>
              <a:rPr lang="en-US" sz="26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skeleton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individual vertices.</a:t>
            </a:r>
          </a:p>
        </p:txBody>
      </p:sp>
    </p:spTree>
    <p:extLst>
      <p:ext uri="{BB962C8B-B14F-4D97-AF65-F5344CB8AC3E}">
        <p14:creationId xmlns:p14="http://schemas.microsoft.com/office/powerpoint/2010/main" val="103584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0654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Skeletons – example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82658" y="1440632"/>
            <a:ext cx="2584209" cy="4383778"/>
            <a:chOff x="582658" y="14406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39857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06165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0384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152568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20693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4938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21848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01845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83401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65525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89318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19558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126933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01529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8285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248011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089043" y="28711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0036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19558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99796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123878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237533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48011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07808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2418536" y="38443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50285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23437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1589256" y="45741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190776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82658" y="21962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/>
          <p:cNvGrpSpPr/>
          <p:nvPr/>
        </p:nvGrpSpPr>
        <p:grpSpPr>
          <a:xfrm>
            <a:off x="3864400" y="1440632"/>
            <a:ext cx="2224679" cy="4383778"/>
            <a:chOff x="3657890" y="14406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40708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407016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511235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53419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1544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65789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422699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02696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484252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466376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901699" y="31933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20409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427784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502380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9136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48862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30887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0409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00647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424729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38384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548862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08659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451136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4288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491627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5229524" y="1585127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524" y="1585127"/>
                  <a:ext cx="63817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4620300" y="2406833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300" y="2406833"/>
                  <a:ext cx="63817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005433" y="3287007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433" y="3287007"/>
                  <a:ext cx="63817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4062003" y="417799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003" y="4177998"/>
                  <a:ext cx="63817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3753581" y="5233701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81" y="5233701"/>
                  <a:ext cx="63817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023214" y="1410046"/>
            <a:ext cx="915180" cy="4714269"/>
            <a:chOff x="7023214" y="1410046"/>
            <a:chExt cx="915180" cy="4714269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533104" y="151316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73189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74713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76237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77761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" name="Straight Connector 7"/>
            <p:cNvCxnSpPr>
              <a:stCxn id="117" idx="0"/>
              <a:endCxn id="116" idx="3"/>
            </p:cNvCxnSpPr>
            <p:nvPr/>
          </p:nvCxnSpPr>
          <p:spPr>
            <a:xfrm flipV="1">
              <a:off x="7362104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8" idx="0"/>
              <a:endCxn id="116" idx="4"/>
            </p:cNvCxnSpPr>
            <p:nvPr/>
          </p:nvCxnSpPr>
          <p:spPr>
            <a:xfrm flipV="1">
              <a:off x="75145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9" idx="0"/>
              <a:endCxn id="116" idx="4"/>
            </p:cNvCxnSpPr>
            <p:nvPr/>
          </p:nvCxnSpPr>
          <p:spPr>
            <a:xfrm flipH="1" flipV="1">
              <a:off x="75907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20" idx="0"/>
              <a:endCxn id="116" idx="5"/>
            </p:cNvCxnSpPr>
            <p:nvPr/>
          </p:nvCxnSpPr>
          <p:spPr>
            <a:xfrm flipH="1" flipV="1">
              <a:off x="7631433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26" idx="2"/>
              <a:endCxn id="117" idx="4"/>
            </p:cNvCxnSpPr>
            <p:nvPr/>
          </p:nvCxnSpPr>
          <p:spPr>
            <a:xfrm flipH="1" flipV="1">
              <a:off x="7362104" y="1995275"/>
              <a:ext cx="7291" cy="365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>
              <a:spLocks noChangeAspect="1"/>
            </p:cNvSpPr>
            <p:nvPr/>
          </p:nvSpPr>
          <p:spPr>
            <a:xfrm rot="5400000">
              <a:off x="7326195" y="236028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 rot="5400000">
              <a:off x="7326195" y="251704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 rot="5400000">
              <a:off x="7326195" y="26737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 rot="5400000">
              <a:off x="7326195" y="28305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2"/>
              <a:endCxn id="128" idx="6"/>
            </p:cNvCxnSpPr>
            <p:nvPr/>
          </p:nvCxnSpPr>
          <p:spPr>
            <a:xfrm flipV="1">
              <a:off x="7369395" y="276019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8" idx="2"/>
              <a:endCxn id="127" idx="6"/>
            </p:cNvCxnSpPr>
            <p:nvPr/>
          </p:nvCxnSpPr>
          <p:spPr>
            <a:xfrm flipV="1">
              <a:off x="7369395" y="2603440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27" idx="2"/>
              <a:endCxn id="126" idx="6"/>
            </p:cNvCxnSpPr>
            <p:nvPr/>
          </p:nvCxnSpPr>
          <p:spPr>
            <a:xfrm flipV="1">
              <a:off x="7369395" y="244668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>
              <a:spLocks noChangeAspect="1"/>
            </p:cNvSpPr>
            <p:nvPr/>
          </p:nvSpPr>
          <p:spPr>
            <a:xfrm rot="5400000">
              <a:off x="7326195" y="29873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5" name="Straight Connector 134"/>
            <p:cNvCxnSpPr>
              <a:stCxn id="134" idx="2"/>
              <a:endCxn id="129" idx="6"/>
            </p:cNvCxnSpPr>
            <p:nvPr/>
          </p:nvCxnSpPr>
          <p:spPr>
            <a:xfrm flipV="1">
              <a:off x="7369395" y="2916950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4" idx="6"/>
              <a:endCxn id="138" idx="2"/>
            </p:cNvCxnSpPr>
            <p:nvPr/>
          </p:nvCxnSpPr>
          <p:spPr>
            <a:xfrm>
              <a:off x="7369395" y="3073703"/>
              <a:ext cx="0" cy="300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>
              <a:spLocks noChangeAspect="1"/>
            </p:cNvSpPr>
            <p:nvPr/>
          </p:nvSpPr>
          <p:spPr>
            <a:xfrm rot="5400000">
              <a:off x="7326195" y="435510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 rot="5400000">
              <a:off x="7326195" y="45118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 rot="5400000">
              <a:off x="7326195" y="466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 rot="5400000">
              <a:off x="7326195" y="482536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2" name="Straight Connector 161"/>
            <p:cNvCxnSpPr>
              <a:stCxn id="161" idx="2"/>
              <a:endCxn id="160" idx="6"/>
            </p:cNvCxnSpPr>
            <p:nvPr/>
          </p:nvCxnSpPr>
          <p:spPr>
            <a:xfrm flipV="1">
              <a:off x="7369395" y="475501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60" idx="2"/>
              <a:endCxn id="159" idx="6"/>
            </p:cNvCxnSpPr>
            <p:nvPr/>
          </p:nvCxnSpPr>
          <p:spPr>
            <a:xfrm flipV="1">
              <a:off x="7369395" y="4598257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9" idx="2"/>
              <a:endCxn id="158" idx="6"/>
            </p:cNvCxnSpPr>
            <p:nvPr/>
          </p:nvCxnSpPr>
          <p:spPr>
            <a:xfrm flipV="1">
              <a:off x="7369395" y="444150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/>
            <p:cNvSpPr>
              <a:spLocks noChangeAspect="1"/>
            </p:cNvSpPr>
            <p:nvPr/>
          </p:nvSpPr>
          <p:spPr>
            <a:xfrm rot="5400000">
              <a:off x="7326195" y="498212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6" name="Straight Connector 165"/>
            <p:cNvCxnSpPr>
              <a:stCxn id="165" idx="2"/>
              <a:endCxn id="161" idx="6"/>
            </p:cNvCxnSpPr>
            <p:nvPr/>
          </p:nvCxnSpPr>
          <p:spPr>
            <a:xfrm flipV="1">
              <a:off x="7369395" y="4911767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>
              <a:spLocks noChangeAspect="1"/>
            </p:cNvSpPr>
            <p:nvPr/>
          </p:nvSpPr>
          <p:spPr>
            <a:xfrm>
              <a:off x="71011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72535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74059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75583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9" name="Straight Connector 168"/>
            <p:cNvCxnSpPr>
              <a:stCxn id="174" idx="0"/>
              <a:endCxn id="173" idx="5"/>
            </p:cNvCxnSpPr>
            <p:nvPr/>
          </p:nvCxnSpPr>
          <p:spPr>
            <a:xfrm flipV="1">
              <a:off x="7144348" y="5473993"/>
              <a:ext cx="195280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5" idx="0"/>
              <a:endCxn id="173" idx="6"/>
            </p:cNvCxnSpPr>
            <p:nvPr/>
          </p:nvCxnSpPr>
          <p:spPr>
            <a:xfrm flipV="1">
              <a:off x="7296748" y="5486144"/>
              <a:ext cx="7221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76" idx="0"/>
              <a:endCxn id="173" idx="6"/>
            </p:cNvCxnSpPr>
            <p:nvPr/>
          </p:nvCxnSpPr>
          <p:spPr>
            <a:xfrm flipH="1" flipV="1">
              <a:off x="7368963" y="5486144"/>
              <a:ext cx="8018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77" idx="0"/>
              <a:endCxn id="173" idx="7"/>
            </p:cNvCxnSpPr>
            <p:nvPr/>
          </p:nvCxnSpPr>
          <p:spPr>
            <a:xfrm flipH="1" flipV="1">
              <a:off x="7398299" y="5473993"/>
              <a:ext cx="203249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/>
            <p:cNvSpPr>
              <a:spLocks noChangeAspect="1"/>
            </p:cNvSpPr>
            <p:nvPr/>
          </p:nvSpPr>
          <p:spPr>
            <a:xfrm rot="5400000">
              <a:off x="7327477" y="5403171"/>
              <a:ext cx="82973" cy="829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8" name="Straight Connector 177"/>
            <p:cNvCxnSpPr>
              <a:stCxn id="165" idx="6"/>
              <a:endCxn id="173" idx="2"/>
            </p:cNvCxnSpPr>
            <p:nvPr/>
          </p:nvCxnSpPr>
          <p:spPr>
            <a:xfrm flipH="1">
              <a:off x="7368963" y="5068520"/>
              <a:ext cx="432" cy="334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55" idx="6"/>
              <a:endCxn id="158" idx="2"/>
            </p:cNvCxnSpPr>
            <p:nvPr/>
          </p:nvCxnSpPr>
          <p:spPr>
            <a:xfrm>
              <a:off x="7369395" y="4087244"/>
              <a:ext cx="0" cy="267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7247194" y="1410046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7023214" y="5316697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 rot="5400000">
              <a:off x="7326195" y="33738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 rot="5400000">
              <a:off x="7326195" y="353058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 rot="5400000">
              <a:off x="7326195" y="368733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>
            <a:xfrm rot="5400000">
              <a:off x="7326195" y="384409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1" name="Straight Connector 150"/>
            <p:cNvCxnSpPr>
              <a:stCxn id="150" idx="2"/>
              <a:endCxn id="149" idx="6"/>
            </p:cNvCxnSpPr>
            <p:nvPr/>
          </p:nvCxnSpPr>
          <p:spPr>
            <a:xfrm flipV="1">
              <a:off x="7369395" y="377373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2"/>
              <a:endCxn id="148" idx="6"/>
            </p:cNvCxnSpPr>
            <p:nvPr/>
          </p:nvCxnSpPr>
          <p:spPr>
            <a:xfrm flipV="1">
              <a:off x="7369395" y="3616981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48" idx="2"/>
              <a:endCxn id="138" idx="6"/>
            </p:cNvCxnSpPr>
            <p:nvPr/>
          </p:nvCxnSpPr>
          <p:spPr>
            <a:xfrm flipV="1">
              <a:off x="7369395" y="346022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>
              <a:spLocks noChangeAspect="1"/>
            </p:cNvSpPr>
            <p:nvPr/>
          </p:nvSpPr>
          <p:spPr>
            <a:xfrm rot="5400000">
              <a:off x="7326195" y="40008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6" name="Straight Connector 155"/>
            <p:cNvCxnSpPr>
              <a:stCxn id="155" idx="2"/>
              <a:endCxn id="150" idx="6"/>
            </p:cNvCxnSpPr>
            <p:nvPr/>
          </p:nvCxnSpPr>
          <p:spPr>
            <a:xfrm flipV="1">
              <a:off x="7369395" y="3930491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62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050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Skeletons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86296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skeleton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alternating blossom 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tree of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 vertices satisfying the following properties: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296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0" y="2854410"/>
                <a:ext cx="5925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with base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" y="2854410"/>
                <a:ext cx="5925933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4765268"/>
                <a:ext cx="5930293" cy="1864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with base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to blossoms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path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the root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edges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4765268"/>
                <a:ext cx="5930293" cy="1864293"/>
              </a:xfrm>
              <a:prstGeom prst="rect">
                <a:avLst/>
              </a:prstGeom>
              <a:blipFill>
                <a:blip r:embed="rId4"/>
                <a:stretch>
                  <a:fillRect t="-2941" b="-6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" y="197416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does not necessarily contain all vertices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necessarily a star or a path.)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1974162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052" y="3373382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" y="3373382"/>
                <a:ext cx="5933335" cy="446276"/>
              </a:xfrm>
              <a:prstGeom prst="rect">
                <a:avLst/>
              </a:prstGeom>
              <a:blipFill>
                <a:blip r:embed="rId6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/>
          <p:cNvSpPr/>
          <p:nvPr/>
        </p:nvSpPr>
        <p:spPr>
          <a:xfrm>
            <a:off x="7918884" y="5448937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rot="5400000">
            <a:off x="8201238" y="54489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rot="5400000">
            <a:off x="8202719" y="4997655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19390" y="528823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90" y="5288232"/>
                <a:ext cx="319088" cy="338554"/>
              </a:xfrm>
              <a:prstGeom prst="rect">
                <a:avLst/>
              </a:prstGeom>
              <a:blipFill>
                <a:blip r:embed="rId7"/>
                <a:stretch>
                  <a:fillRect l="-1730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169191" y="4163632"/>
            <a:ext cx="170156" cy="1009190"/>
          </a:xfrm>
          <a:prstGeom prst="rect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94237" y="483694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37" y="4836947"/>
                <a:ext cx="319088" cy="338554"/>
              </a:xfrm>
              <a:prstGeom prst="rect">
                <a:avLst/>
              </a:prstGeom>
              <a:blipFill>
                <a:blip r:embed="rId8"/>
                <a:stretch>
                  <a:fillRect l="-26923" r="-961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6668987" y="360205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090827" y="4472107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25352" y="408778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399165" y="453675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20403" y="495883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19979" y="545246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222379" y="551292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30"/>
          <p:cNvCxnSpPr>
            <a:stCxn id="30" idx="0"/>
            <a:endCxn id="28" idx="4"/>
          </p:cNvCxnSpPr>
          <p:nvPr/>
        </p:nvCxnSpPr>
        <p:spPr>
          <a:xfrm flipH="1" flipV="1">
            <a:off x="6263603" y="5045235"/>
            <a:ext cx="1976" cy="46768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6580443" y="495883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22379" y="6016980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>
            <a:stCxn id="27" idx="7"/>
            <a:endCxn id="23" idx="3"/>
          </p:cNvCxnSpPr>
          <p:nvPr/>
        </p:nvCxnSpPr>
        <p:spPr>
          <a:xfrm flipV="1">
            <a:off x="6472912" y="4161534"/>
            <a:ext cx="365093" cy="387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86161" y="373766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61" y="3737668"/>
                <a:ext cx="6381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94693" y="4586011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93" y="4586011"/>
                <a:ext cx="6381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23713" y="5546084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13" y="5546084"/>
                <a:ext cx="63817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3502" y="532825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2" y="532825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16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52134" y="479224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34" y="4792248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26415" r="-943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1" idx="2"/>
            <a:endCxn id="15" idx="6"/>
          </p:cNvCxnSpPr>
          <p:nvPr/>
        </p:nvCxnSpPr>
        <p:spPr>
          <a:xfrm flipV="1">
            <a:off x="8260674" y="5116527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969586" y="368362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736898" y="337361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98" y="3373616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38462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>
            <a:spLocks noChangeAspect="1"/>
          </p:cNvSpPr>
          <p:nvPr/>
        </p:nvSpPr>
        <p:spPr>
          <a:xfrm>
            <a:off x="7164184" y="408926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endCxn id="60" idx="4"/>
          </p:cNvCxnSpPr>
          <p:nvPr/>
        </p:nvCxnSpPr>
        <p:spPr>
          <a:xfrm flipH="1" flipV="1">
            <a:off x="7207384" y="4175667"/>
            <a:ext cx="279099" cy="51031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31168" y="425218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68" y="4252186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17308" t="-1818" r="-7692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522462" y="394216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62" y="3942165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Isosceles Triangle 66"/>
          <p:cNvSpPr/>
          <p:nvPr/>
        </p:nvSpPr>
        <p:spPr>
          <a:xfrm>
            <a:off x="8053525" y="3186611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 rot="5400000">
            <a:off x="8335879" y="3186611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07886" y="305549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3055498"/>
                <a:ext cx="319088" cy="338554"/>
              </a:xfrm>
              <a:prstGeom prst="rect">
                <a:avLst/>
              </a:prstGeom>
              <a:blipFill>
                <a:blip r:embed="rId17"/>
                <a:stretch>
                  <a:fillRect l="-40385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>
            <a:spLocks noChangeAspect="1"/>
          </p:cNvSpPr>
          <p:nvPr/>
        </p:nvSpPr>
        <p:spPr>
          <a:xfrm rot="5400000">
            <a:off x="8193839" y="4251930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 rot="5400000">
            <a:off x="8195320" y="3800648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938625" y="409122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25" y="4091225"/>
                <a:ext cx="319088" cy="338554"/>
              </a:xfrm>
              <a:prstGeom prst="rect">
                <a:avLst/>
              </a:prstGeom>
              <a:blipFill>
                <a:blip r:embed="rId18"/>
                <a:stretch>
                  <a:fillRect l="-16981" r="-75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851326" y="364881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6" y="3648818"/>
                <a:ext cx="319088" cy="338554"/>
              </a:xfrm>
              <a:prstGeom prst="rect">
                <a:avLst/>
              </a:prstGeom>
              <a:blipFill>
                <a:blip r:embed="rId19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>
            <a:stCxn id="70" idx="2"/>
            <a:endCxn id="71" idx="6"/>
          </p:cNvCxnSpPr>
          <p:nvPr/>
        </p:nvCxnSpPr>
        <p:spPr>
          <a:xfrm flipV="1">
            <a:off x="8253275" y="3919520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780" y="3876965"/>
                <a:ext cx="59333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matched edge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edge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" y="3876965"/>
                <a:ext cx="5933335" cy="830997"/>
              </a:xfrm>
              <a:prstGeom prst="rect">
                <a:avLst/>
              </a:prstGeom>
              <a:blipFill>
                <a:blip r:embed="rId20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955" y="161092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subtree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to it.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1610926"/>
                <a:ext cx="9144000" cy="446276"/>
              </a:xfrm>
              <a:prstGeom prst="rect">
                <a:avLst/>
              </a:prstGeom>
              <a:blipFill>
                <a:blip r:embed="rId21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6" grpId="0"/>
      <p:bldP spid="7" grpId="0"/>
      <p:bldP spid="76" grpId="0"/>
      <p:bldP spid="7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36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grow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13818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grow step adds an odd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child of an existing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 even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child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18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9" y="3165135"/>
                <a:ext cx="635292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3165135"/>
                <a:ext cx="6352923" cy="446276"/>
              </a:xfrm>
              <a:prstGeom prst="rect">
                <a:avLst/>
              </a:prstGeom>
              <a:blipFill>
                <a:blip r:embed="rId3"/>
                <a:stretch>
                  <a:fillRect l="-672" t="-10959" r="-576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" y="207182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unmatched edge connecting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2071820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052" y="3684107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" y="3684107"/>
                <a:ext cx="5933335" cy="446276"/>
              </a:xfrm>
              <a:prstGeom prst="rect">
                <a:avLst/>
              </a:prstGeom>
              <a:blipFill>
                <a:blip r:embed="rId5"/>
                <a:stretch>
                  <a:fillRect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/>
          <p:cNvSpPr/>
          <p:nvPr/>
        </p:nvSpPr>
        <p:spPr>
          <a:xfrm>
            <a:off x="7918884" y="5582107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rot="5400000">
            <a:off x="8201238" y="558210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rot="5400000">
            <a:off x="8202719" y="5130825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19390" y="542140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90" y="5421402"/>
                <a:ext cx="319088" cy="338554"/>
              </a:xfrm>
              <a:prstGeom prst="rect">
                <a:avLst/>
              </a:prstGeom>
              <a:blipFill>
                <a:blip r:embed="rId6"/>
                <a:stretch>
                  <a:fillRect l="-1730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169191" y="4296802"/>
            <a:ext cx="170156" cy="1009190"/>
          </a:xfrm>
          <a:prstGeom prst="rect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94237" y="497011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37" y="4970117"/>
                <a:ext cx="319088" cy="338554"/>
              </a:xfrm>
              <a:prstGeom prst="rect">
                <a:avLst/>
              </a:prstGeom>
              <a:blipFill>
                <a:blip r:embed="rId7"/>
                <a:stretch>
                  <a:fillRect l="-26923" r="-961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6668987" y="373522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090827" y="4605277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25352" y="422095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399165" y="46699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20403" y="509200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19979" y="55856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222379" y="564609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30"/>
          <p:cNvCxnSpPr>
            <a:stCxn id="30" idx="0"/>
            <a:endCxn id="28" idx="4"/>
          </p:cNvCxnSpPr>
          <p:nvPr/>
        </p:nvCxnSpPr>
        <p:spPr>
          <a:xfrm flipH="1" flipV="1">
            <a:off x="6263603" y="5178405"/>
            <a:ext cx="1976" cy="46768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6580443" y="509200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22379" y="6150150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>
            <a:stCxn id="27" idx="7"/>
            <a:endCxn id="23" idx="3"/>
          </p:cNvCxnSpPr>
          <p:nvPr/>
        </p:nvCxnSpPr>
        <p:spPr>
          <a:xfrm flipV="1">
            <a:off x="6472912" y="4294704"/>
            <a:ext cx="365093" cy="387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86161" y="387083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61" y="3870838"/>
                <a:ext cx="63817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94693" y="4719181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93" y="4719181"/>
                <a:ext cx="6381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23713" y="5679254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13" y="5679254"/>
                <a:ext cx="6381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3502" y="546142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2" y="5461428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1698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52134" y="492541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34" y="492541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26415" r="-943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1" idx="2"/>
            <a:endCxn id="15" idx="6"/>
          </p:cNvCxnSpPr>
          <p:nvPr/>
        </p:nvCxnSpPr>
        <p:spPr>
          <a:xfrm flipV="1">
            <a:off x="8260674" y="5249697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969586" y="381679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736898" y="350678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98" y="3506786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38462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>
            <a:spLocks noChangeAspect="1"/>
          </p:cNvSpPr>
          <p:nvPr/>
        </p:nvSpPr>
        <p:spPr>
          <a:xfrm>
            <a:off x="7164184" y="422243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endCxn id="60" idx="4"/>
          </p:cNvCxnSpPr>
          <p:nvPr/>
        </p:nvCxnSpPr>
        <p:spPr>
          <a:xfrm flipH="1" flipV="1">
            <a:off x="7207384" y="4308837"/>
            <a:ext cx="279099" cy="51031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31168" y="438535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68" y="4385356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17308" r="-769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522462" y="407533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62" y="4075335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Isosceles Triangle 66"/>
          <p:cNvSpPr/>
          <p:nvPr/>
        </p:nvSpPr>
        <p:spPr>
          <a:xfrm>
            <a:off x="8053525" y="3319781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 rot="5400000">
            <a:off x="8335879" y="3319781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07886" y="318866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3188668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40385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>
            <a:spLocks noChangeAspect="1"/>
          </p:cNvSpPr>
          <p:nvPr/>
        </p:nvSpPr>
        <p:spPr>
          <a:xfrm rot="5400000">
            <a:off x="8193839" y="4385100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 rot="5400000">
            <a:off x="8195320" y="3933818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938625" y="422439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25" y="4224395"/>
                <a:ext cx="319088" cy="338554"/>
              </a:xfrm>
              <a:prstGeom prst="rect">
                <a:avLst/>
              </a:prstGeom>
              <a:blipFill>
                <a:blip r:embed="rId17"/>
                <a:stretch>
                  <a:fillRect l="-16981" r="-75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851326" y="378198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6" y="3781988"/>
                <a:ext cx="319088" cy="338554"/>
              </a:xfrm>
              <a:prstGeom prst="rect">
                <a:avLst/>
              </a:prstGeom>
              <a:blipFill>
                <a:blip r:embed="rId18"/>
                <a:stretch>
                  <a:fillRect l="-38462" r="-23077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>
            <a:stCxn id="70" idx="2"/>
            <a:endCxn id="71" idx="6"/>
          </p:cNvCxnSpPr>
          <p:nvPr/>
        </p:nvCxnSpPr>
        <p:spPr>
          <a:xfrm flipV="1">
            <a:off x="8253275" y="4052690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833" y="252606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matched edge connecting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" y="2526064"/>
                <a:ext cx="9144000" cy="446276"/>
              </a:xfrm>
              <a:prstGeom prst="rect">
                <a:avLst/>
              </a:prstGeom>
              <a:blipFill>
                <a:blip r:embed="rId19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301" y="4191616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,..,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" y="4191616"/>
                <a:ext cx="5933335" cy="446276"/>
              </a:xfrm>
              <a:prstGeom prst="rect">
                <a:avLst/>
              </a:prstGeom>
              <a:blipFill>
                <a:blip r:embed="rId20"/>
                <a:stretch>
                  <a:fillRect t="-1369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1575" y="4777543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5" y="4777543"/>
                <a:ext cx="5933335" cy="446276"/>
              </a:xfrm>
              <a:prstGeom prst="rect">
                <a:avLst/>
              </a:prstGeom>
              <a:blipFill>
                <a:blip r:embed="rId21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-99" y="5462604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" y="5462604"/>
                <a:ext cx="5933335" cy="446276"/>
              </a:xfrm>
              <a:prstGeom prst="rect">
                <a:avLst/>
              </a:prstGeom>
              <a:blipFill>
                <a:blip r:embed="rId22"/>
                <a:stretch>
                  <a:fillRect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6" grpId="0"/>
      <p:bldP spid="7" grpId="0"/>
      <p:bldP spid="48" grpId="0"/>
      <p:bldP spid="49" grpId="0"/>
      <p:bldP spid="50" grpId="0"/>
      <p:bldP spid="5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377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blossom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55" y="987256"/>
                <a:ext cx="9144000" cy="831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blossom step merges two alternating paths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blossoms into a single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987256"/>
                <a:ext cx="9144000" cy="831446"/>
              </a:xfrm>
              <a:prstGeom prst="rect">
                <a:avLst/>
              </a:prstGeom>
              <a:blipFill>
                <a:blip r:embed="rId2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2346803" y="373522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27205" y="387083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205" y="3870838"/>
                <a:ext cx="6381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587657" y="4220957"/>
            <a:ext cx="991773" cy="2055881"/>
            <a:chOff x="1587657" y="4220957"/>
            <a:chExt cx="991773" cy="2055881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758505" y="4605277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493030" y="42209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066843" y="46699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8808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587657" y="5585638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890057" y="564609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1" name="Straight Connector 30"/>
            <p:cNvCxnSpPr>
              <a:stCxn id="30" idx="0"/>
              <a:endCxn id="28" idx="4"/>
            </p:cNvCxnSpPr>
            <p:nvPr/>
          </p:nvCxnSpPr>
          <p:spPr>
            <a:xfrm flipH="1" flipV="1">
              <a:off x="1931281" y="5178405"/>
              <a:ext cx="1976" cy="467689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24812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890057" y="61501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4" name="Straight Connector 43"/>
            <p:cNvCxnSpPr>
              <a:stCxn id="27" idx="7"/>
              <a:endCxn id="23" idx="3"/>
            </p:cNvCxnSpPr>
            <p:nvPr/>
          </p:nvCxnSpPr>
          <p:spPr>
            <a:xfrm flipV="1">
              <a:off x="2140590" y="4294704"/>
              <a:ext cx="365093" cy="3878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862371" y="4719181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2371" y="4719181"/>
                  <a:ext cx="638175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691391" y="5679254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391" y="5679254"/>
                  <a:ext cx="638175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Oval 57"/>
          <p:cNvSpPr>
            <a:spLocks noChangeAspect="1"/>
          </p:cNvSpPr>
          <p:nvPr/>
        </p:nvSpPr>
        <p:spPr>
          <a:xfrm>
            <a:off x="2637264" y="381679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9" name="Group 18"/>
          <p:cNvGrpSpPr/>
          <p:nvPr/>
        </p:nvGrpSpPr>
        <p:grpSpPr>
          <a:xfrm>
            <a:off x="5732374" y="3586113"/>
            <a:ext cx="683580" cy="754602"/>
            <a:chOff x="5922880" y="3319781"/>
            <a:chExt cx="683580" cy="754602"/>
          </a:xfrm>
        </p:grpSpPr>
        <p:sp>
          <p:nvSpPr>
            <p:cNvPr id="67" name="Isosceles Triangle 66"/>
            <p:cNvSpPr/>
            <p:nvPr/>
          </p:nvSpPr>
          <p:spPr>
            <a:xfrm>
              <a:off x="5922880" y="3319781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5400000">
              <a:off x="6205234" y="3319781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37818" y="4191272"/>
            <a:ext cx="741542" cy="2447281"/>
            <a:chOff x="5442005" y="3933818"/>
            <a:chExt cx="741542" cy="2447281"/>
          </a:xfrm>
        </p:grpSpPr>
        <p:sp>
          <p:nvSpPr>
            <p:cNvPr id="2" name="Isosceles Triangle 1"/>
            <p:cNvSpPr/>
            <p:nvPr/>
          </p:nvSpPr>
          <p:spPr>
            <a:xfrm>
              <a:off x="5442005" y="5626497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5400000">
              <a:off x="5724359" y="5626497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5400000">
              <a:off x="5725840" y="517521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92312" y="4341192"/>
              <a:ext cx="170156" cy="1009190"/>
            </a:xfrm>
            <a:prstGeom prst="rect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11" idx="2"/>
              <a:endCxn id="15" idx="6"/>
            </p:cNvCxnSpPr>
            <p:nvPr/>
          </p:nvCxnSpPr>
          <p:spPr>
            <a:xfrm flipV="1">
              <a:off x="5783795" y="5294087"/>
              <a:ext cx="1481" cy="3324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>
              <a:spLocks noChangeAspect="1"/>
            </p:cNvSpPr>
            <p:nvPr/>
          </p:nvSpPr>
          <p:spPr>
            <a:xfrm rot="5400000">
              <a:off x="5716960" y="442949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6064675" y="3933818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4" name="Straight Connector 73"/>
            <p:cNvCxnSpPr>
              <a:stCxn id="70" idx="2"/>
              <a:endCxn id="71" idx="5"/>
            </p:cNvCxnSpPr>
            <p:nvPr/>
          </p:nvCxnSpPr>
          <p:spPr>
            <a:xfrm flipV="1">
              <a:off x="5776396" y="4035282"/>
              <a:ext cx="305687" cy="3942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 flipH="1">
            <a:off x="2805376" y="4222431"/>
            <a:ext cx="1021206" cy="2055881"/>
            <a:chOff x="1558224" y="4220957"/>
            <a:chExt cx="1021206" cy="2055881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758505" y="4605277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493030" y="42209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066843" y="46699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8808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587657" y="5585638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90057" y="564609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/>
            <p:cNvCxnSpPr>
              <a:stCxn id="75" idx="0"/>
              <a:endCxn id="63" idx="4"/>
            </p:cNvCxnSpPr>
            <p:nvPr/>
          </p:nvCxnSpPr>
          <p:spPr>
            <a:xfrm flipH="1" flipV="1">
              <a:off x="1931281" y="5178405"/>
              <a:ext cx="1976" cy="467689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24812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90057" y="61501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0" name="Straight Connector 79"/>
            <p:cNvCxnSpPr>
              <a:stCxn id="61" idx="7"/>
              <a:endCxn id="57" idx="3"/>
            </p:cNvCxnSpPr>
            <p:nvPr/>
          </p:nvCxnSpPr>
          <p:spPr>
            <a:xfrm flipV="1">
              <a:off x="2140590" y="4294704"/>
              <a:ext cx="365093" cy="3878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738079" y="4719180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079" y="4719180"/>
                  <a:ext cx="638175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1558224" y="5697010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224" y="5697010"/>
                  <a:ext cx="638175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Curved Connector 7"/>
          <p:cNvCxnSpPr>
            <a:stCxn id="36" idx="4"/>
            <a:endCxn id="79" idx="4"/>
          </p:cNvCxnSpPr>
          <p:nvPr/>
        </p:nvCxnSpPr>
        <p:spPr>
          <a:xfrm rot="16200000" flipH="1">
            <a:off x="2691666" y="5478141"/>
            <a:ext cx="1474" cy="1518292"/>
          </a:xfrm>
          <a:prstGeom prst="curvedConnector3">
            <a:avLst>
              <a:gd name="adj1" fmla="val 1560882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 flipH="1">
            <a:off x="6168967" y="4191272"/>
            <a:ext cx="741542" cy="2447281"/>
            <a:chOff x="5442005" y="3933818"/>
            <a:chExt cx="741542" cy="2447281"/>
          </a:xfrm>
        </p:grpSpPr>
        <p:sp>
          <p:nvSpPr>
            <p:cNvPr id="84" name="Isosceles Triangle 83"/>
            <p:cNvSpPr/>
            <p:nvPr/>
          </p:nvSpPr>
          <p:spPr>
            <a:xfrm>
              <a:off x="5442005" y="5626497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rot="5400000">
              <a:off x="5724359" y="5626497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rot="5400000">
              <a:off x="5725840" y="517521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92312" y="4341192"/>
              <a:ext cx="170156" cy="1009190"/>
            </a:xfrm>
            <a:prstGeom prst="rect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5" idx="2"/>
              <a:endCxn id="86" idx="6"/>
            </p:cNvCxnSpPr>
            <p:nvPr/>
          </p:nvCxnSpPr>
          <p:spPr>
            <a:xfrm flipV="1">
              <a:off x="5783795" y="5294087"/>
              <a:ext cx="1481" cy="3324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>
              <a:spLocks noChangeAspect="1"/>
            </p:cNvSpPr>
            <p:nvPr/>
          </p:nvSpPr>
          <p:spPr>
            <a:xfrm rot="5400000">
              <a:off x="5716960" y="442949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 rot="5400000">
              <a:off x="6064675" y="3933818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1" name="Straight Connector 90"/>
            <p:cNvCxnSpPr>
              <a:stCxn id="89" idx="2"/>
              <a:endCxn id="90" idx="5"/>
            </p:cNvCxnSpPr>
            <p:nvPr/>
          </p:nvCxnSpPr>
          <p:spPr>
            <a:xfrm flipV="1">
              <a:off x="5776396" y="4035282"/>
              <a:ext cx="305687" cy="3942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189463" y="531611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3" y="5316117"/>
                <a:ext cx="319088" cy="338554"/>
              </a:xfrm>
              <a:prstGeom prst="rect">
                <a:avLst/>
              </a:prstGeom>
              <a:blipFill>
                <a:blip r:embed="rId8"/>
                <a:stretch>
                  <a:fillRect l="-339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82731" y="453695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536958"/>
                <a:ext cx="319088" cy="338554"/>
              </a:xfrm>
              <a:prstGeom prst="rect">
                <a:avLst/>
              </a:prstGeom>
              <a:blipFill>
                <a:blip r:embed="rId9"/>
                <a:stretch>
                  <a:fillRect l="-245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744536" y="531759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36" y="5317595"/>
                <a:ext cx="319088" cy="338554"/>
              </a:xfrm>
              <a:prstGeom prst="rect">
                <a:avLst/>
              </a:prstGeom>
              <a:blipFill>
                <a:blip r:embed="rId10"/>
                <a:stretch>
                  <a:fillRect l="-33962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737804" y="453843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804" y="4538436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24528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/>
          <p:cNvSpPr>
            <a:spLocks noChangeAspect="1"/>
          </p:cNvSpPr>
          <p:nvPr/>
        </p:nvSpPr>
        <p:spPr>
          <a:xfrm rot="5400000">
            <a:off x="6726424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 rot="5400000">
            <a:off x="6907233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 rot="5400000">
            <a:off x="7088042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 rot="5400000">
            <a:off x="7268851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 rot="5400000">
            <a:off x="7449660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 rot="5400000">
            <a:off x="7630468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2" name="Straight Connector 101"/>
          <p:cNvCxnSpPr>
            <a:stCxn id="96" idx="3"/>
            <a:endCxn id="68" idx="0"/>
          </p:cNvCxnSpPr>
          <p:nvPr/>
        </p:nvCxnSpPr>
        <p:spPr>
          <a:xfrm flipH="1" flipV="1">
            <a:off x="6133600" y="3645549"/>
            <a:ext cx="610232" cy="5623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01" idx="2"/>
            <a:endCxn id="68" idx="0"/>
          </p:cNvCxnSpPr>
          <p:nvPr/>
        </p:nvCxnSpPr>
        <p:spPr>
          <a:xfrm flipH="1" flipV="1">
            <a:off x="6133600" y="3645549"/>
            <a:ext cx="1556304" cy="5449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7" idx="3"/>
            <a:endCxn id="68" idx="0"/>
          </p:cNvCxnSpPr>
          <p:nvPr/>
        </p:nvCxnSpPr>
        <p:spPr>
          <a:xfrm flipH="1" flipV="1">
            <a:off x="6133600" y="3645549"/>
            <a:ext cx="791041" cy="5623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655" y="1857993"/>
                <a:ext cx="9144000" cy="44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odd,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1857993"/>
                <a:ext cx="9144000" cy="446532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655" y="23438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leaf child of any vertex in the new blossom, e.g.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2343816"/>
                <a:ext cx="9144000" cy="446276"/>
              </a:xfrm>
              <a:prstGeom prst="rect">
                <a:avLst/>
              </a:prstGeom>
              <a:blipFill>
                <a:blip r:embed="rId13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714729" y="3453283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9" y="3453283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16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6655" y="2829384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 all subtrees to create the subtree of the new blossom.</a:t>
            </a:r>
          </a:p>
        </p:txBody>
      </p:sp>
    </p:spTree>
    <p:extLst>
      <p:ext uri="{BB962C8B-B14F-4D97-AF65-F5344CB8AC3E}">
        <p14:creationId xmlns:p14="http://schemas.microsoft.com/office/powerpoint/2010/main" val="3881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5" grpId="0"/>
      <p:bldP spid="106" grpId="0"/>
      <p:bldP spid="10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377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expand steps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666391" y="1449510"/>
            <a:ext cx="2584209" cy="4383778"/>
            <a:chOff x="582658" y="1440632"/>
            <a:chExt cx="2584209" cy="4383778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39857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9" name="Straight Connector 108"/>
            <p:cNvCxnSpPr>
              <a:stCxn id="115" idx="0"/>
              <a:endCxn id="114" idx="4"/>
            </p:cNvCxnSpPr>
            <p:nvPr/>
          </p:nvCxnSpPr>
          <p:spPr>
            <a:xfrm flipV="1">
              <a:off x="106165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210384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52568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220693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64938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121848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01845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3401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65525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89318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19558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0" name="Straight Connector 119"/>
            <p:cNvCxnSpPr>
              <a:stCxn id="119" idx="7"/>
              <a:endCxn id="117" idx="3"/>
            </p:cNvCxnSpPr>
            <p:nvPr/>
          </p:nvCxnSpPr>
          <p:spPr>
            <a:xfrm flipV="1">
              <a:off x="126933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201529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218285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248011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21" idx="5"/>
            </p:cNvCxnSpPr>
            <p:nvPr/>
          </p:nvCxnSpPr>
          <p:spPr>
            <a:xfrm flipH="1" flipV="1">
              <a:off x="2089043" y="28711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130036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119558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99796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8" name="Straight Connector 127"/>
            <p:cNvCxnSpPr>
              <a:stCxn id="126" idx="4"/>
              <a:endCxn id="125" idx="0"/>
            </p:cNvCxnSpPr>
            <p:nvPr/>
          </p:nvCxnSpPr>
          <p:spPr>
            <a:xfrm>
              <a:off x="123878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237533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Oval 129"/>
            <p:cNvSpPr>
              <a:spLocks noChangeAspect="1"/>
            </p:cNvSpPr>
            <p:nvPr/>
          </p:nvSpPr>
          <p:spPr>
            <a:xfrm>
              <a:off x="248011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207808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2" name="Straight Connector 131"/>
            <p:cNvCxnSpPr>
              <a:stCxn id="130" idx="4"/>
              <a:endCxn id="129" idx="0"/>
            </p:cNvCxnSpPr>
            <p:nvPr/>
          </p:nvCxnSpPr>
          <p:spPr>
            <a:xfrm flipH="1">
              <a:off x="2418536" y="38443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>
              <a:spLocks noChangeAspect="1"/>
            </p:cNvSpPr>
            <p:nvPr/>
          </p:nvSpPr>
          <p:spPr>
            <a:xfrm>
              <a:off x="150285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>
              <a:off x="223437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5" name="Straight Connector 134"/>
            <p:cNvCxnSpPr>
              <a:stCxn id="134" idx="2"/>
              <a:endCxn id="133" idx="6"/>
            </p:cNvCxnSpPr>
            <p:nvPr/>
          </p:nvCxnSpPr>
          <p:spPr>
            <a:xfrm flipH="1">
              <a:off x="1589256" y="45741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16" idx="7"/>
              <a:endCxn id="112" idx="3"/>
            </p:cNvCxnSpPr>
            <p:nvPr/>
          </p:nvCxnSpPr>
          <p:spPr>
            <a:xfrm flipV="1">
              <a:off x="190776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582658" y="21962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7706797" y="1410046"/>
            <a:ext cx="915180" cy="4714269"/>
            <a:chOff x="7023214" y="1410046"/>
            <a:chExt cx="915180" cy="4714269"/>
          </a:xfrm>
        </p:grpSpPr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7533104" y="151316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73189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74713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76237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77761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2" name="Straight Connector 181"/>
            <p:cNvCxnSpPr>
              <a:stCxn id="178" idx="0"/>
              <a:endCxn id="177" idx="3"/>
            </p:cNvCxnSpPr>
            <p:nvPr/>
          </p:nvCxnSpPr>
          <p:spPr>
            <a:xfrm flipV="1">
              <a:off x="7362104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79" idx="0"/>
              <a:endCxn id="177" idx="4"/>
            </p:cNvCxnSpPr>
            <p:nvPr/>
          </p:nvCxnSpPr>
          <p:spPr>
            <a:xfrm flipV="1">
              <a:off x="75145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0" idx="0"/>
              <a:endCxn id="177" idx="4"/>
            </p:cNvCxnSpPr>
            <p:nvPr/>
          </p:nvCxnSpPr>
          <p:spPr>
            <a:xfrm flipH="1" flipV="1">
              <a:off x="75907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1" idx="0"/>
              <a:endCxn id="177" idx="5"/>
            </p:cNvCxnSpPr>
            <p:nvPr/>
          </p:nvCxnSpPr>
          <p:spPr>
            <a:xfrm flipH="1" flipV="1">
              <a:off x="7631433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7" idx="2"/>
              <a:endCxn id="178" idx="4"/>
            </p:cNvCxnSpPr>
            <p:nvPr/>
          </p:nvCxnSpPr>
          <p:spPr>
            <a:xfrm flipH="1" flipV="1">
              <a:off x="7362104" y="1995275"/>
              <a:ext cx="7291" cy="365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>
              <a:spLocks noChangeAspect="1"/>
            </p:cNvSpPr>
            <p:nvPr/>
          </p:nvSpPr>
          <p:spPr>
            <a:xfrm rot="5400000">
              <a:off x="7326195" y="236028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 rot="5400000">
              <a:off x="7326195" y="251704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5400000">
              <a:off x="7326195" y="26737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 rot="5400000">
              <a:off x="7326195" y="28305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1" name="Straight Connector 190"/>
            <p:cNvCxnSpPr>
              <a:stCxn id="190" idx="2"/>
              <a:endCxn id="189" idx="6"/>
            </p:cNvCxnSpPr>
            <p:nvPr/>
          </p:nvCxnSpPr>
          <p:spPr>
            <a:xfrm flipV="1">
              <a:off x="7369395" y="276019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9" idx="2"/>
              <a:endCxn id="188" idx="6"/>
            </p:cNvCxnSpPr>
            <p:nvPr/>
          </p:nvCxnSpPr>
          <p:spPr>
            <a:xfrm flipV="1">
              <a:off x="7369395" y="2603440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8" idx="2"/>
              <a:endCxn id="187" idx="6"/>
            </p:cNvCxnSpPr>
            <p:nvPr/>
          </p:nvCxnSpPr>
          <p:spPr>
            <a:xfrm flipV="1">
              <a:off x="7369395" y="244668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/>
          </p:nvSpPr>
          <p:spPr>
            <a:xfrm rot="5400000">
              <a:off x="7326195" y="29873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5" name="Straight Connector 194"/>
            <p:cNvCxnSpPr>
              <a:stCxn id="194" idx="2"/>
              <a:endCxn id="190" idx="6"/>
            </p:cNvCxnSpPr>
            <p:nvPr/>
          </p:nvCxnSpPr>
          <p:spPr>
            <a:xfrm flipV="1">
              <a:off x="7369395" y="2916950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6"/>
              <a:endCxn id="219" idx="2"/>
            </p:cNvCxnSpPr>
            <p:nvPr/>
          </p:nvCxnSpPr>
          <p:spPr>
            <a:xfrm>
              <a:off x="7369395" y="3073703"/>
              <a:ext cx="0" cy="300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/>
            <p:cNvSpPr>
              <a:spLocks noChangeAspect="1"/>
            </p:cNvSpPr>
            <p:nvPr/>
          </p:nvSpPr>
          <p:spPr>
            <a:xfrm rot="5400000">
              <a:off x="7326195" y="435510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 rot="5400000">
              <a:off x="7326195" y="45118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 rot="5400000">
              <a:off x="7326195" y="466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 rot="5400000">
              <a:off x="7326195" y="482536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1" name="Straight Connector 200"/>
            <p:cNvCxnSpPr>
              <a:stCxn id="200" idx="2"/>
              <a:endCxn id="199" idx="6"/>
            </p:cNvCxnSpPr>
            <p:nvPr/>
          </p:nvCxnSpPr>
          <p:spPr>
            <a:xfrm flipV="1">
              <a:off x="7369395" y="475501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99" idx="2"/>
              <a:endCxn id="198" idx="6"/>
            </p:cNvCxnSpPr>
            <p:nvPr/>
          </p:nvCxnSpPr>
          <p:spPr>
            <a:xfrm flipV="1">
              <a:off x="7369395" y="4598257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8" idx="2"/>
              <a:endCxn id="197" idx="6"/>
            </p:cNvCxnSpPr>
            <p:nvPr/>
          </p:nvCxnSpPr>
          <p:spPr>
            <a:xfrm flipV="1">
              <a:off x="7369395" y="444150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>
              <a:spLocks noChangeAspect="1"/>
            </p:cNvSpPr>
            <p:nvPr/>
          </p:nvSpPr>
          <p:spPr>
            <a:xfrm rot="5400000">
              <a:off x="7326195" y="498212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5" name="Straight Connector 204"/>
            <p:cNvCxnSpPr>
              <a:stCxn id="204" idx="2"/>
              <a:endCxn id="200" idx="6"/>
            </p:cNvCxnSpPr>
            <p:nvPr/>
          </p:nvCxnSpPr>
          <p:spPr>
            <a:xfrm flipV="1">
              <a:off x="7369395" y="4911767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71011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72535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>
              <a:off x="74059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75583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10" name="Straight Connector 209"/>
            <p:cNvCxnSpPr>
              <a:stCxn id="206" idx="0"/>
              <a:endCxn id="214" idx="5"/>
            </p:cNvCxnSpPr>
            <p:nvPr/>
          </p:nvCxnSpPr>
          <p:spPr>
            <a:xfrm flipV="1">
              <a:off x="7144348" y="5473993"/>
              <a:ext cx="195280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07" idx="0"/>
              <a:endCxn id="214" idx="6"/>
            </p:cNvCxnSpPr>
            <p:nvPr/>
          </p:nvCxnSpPr>
          <p:spPr>
            <a:xfrm flipV="1">
              <a:off x="7296748" y="5486144"/>
              <a:ext cx="7221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08" idx="0"/>
              <a:endCxn id="214" idx="6"/>
            </p:cNvCxnSpPr>
            <p:nvPr/>
          </p:nvCxnSpPr>
          <p:spPr>
            <a:xfrm flipH="1" flipV="1">
              <a:off x="7368963" y="5486144"/>
              <a:ext cx="8018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9" idx="0"/>
              <a:endCxn id="214" idx="7"/>
            </p:cNvCxnSpPr>
            <p:nvPr/>
          </p:nvCxnSpPr>
          <p:spPr>
            <a:xfrm flipH="1" flipV="1">
              <a:off x="7398299" y="5473993"/>
              <a:ext cx="203249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/>
            <p:cNvSpPr>
              <a:spLocks noChangeAspect="1"/>
            </p:cNvSpPr>
            <p:nvPr/>
          </p:nvSpPr>
          <p:spPr>
            <a:xfrm rot="5400000">
              <a:off x="7327477" y="5403171"/>
              <a:ext cx="82973" cy="829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15" name="Straight Connector 214"/>
            <p:cNvCxnSpPr>
              <a:stCxn id="204" idx="6"/>
              <a:endCxn id="214" idx="2"/>
            </p:cNvCxnSpPr>
            <p:nvPr/>
          </p:nvCxnSpPr>
          <p:spPr>
            <a:xfrm flipH="1">
              <a:off x="7368963" y="5068520"/>
              <a:ext cx="432" cy="334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26" idx="6"/>
              <a:endCxn id="197" idx="2"/>
            </p:cNvCxnSpPr>
            <p:nvPr/>
          </p:nvCxnSpPr>
          <p:spPr>
            <a:xfrm>
              <a:off x="7369395" y="4087244"/>
              <a:ext cx="0" cy="267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7247194" y="1410046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7023214" y="5316697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 rot="5400000">
              <a:off x="7326195" y="33738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 rot="5400000">
              <a:off x="7326195" y="353058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 rot="5400000">
              <a:off x="7326195" y="368733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Oval 221"/>
            <p:cNvSpPr>
              <a:spLocks noChangeAspect="1"/>
            </p:cNvSpPr>
            <p:nvPr/>
          </p:nvSpPr>
          <p:spPr>
            <a:xfrm rot="5400000">
              <a:off x="7326195" y="384409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3" name="Straight Connector 222"/>
            <p:cNvCxnSpPr>
              <a:stCxn id="222" idx="2"/>
              <a:endCxn id="221" idx="6"/>
            </p:cNvCxnSpPr>
            <p:nvPr/>
          </p:nvCxnSpPr>
          <p:spPr>
            <a:xfrm flipV="1">
              <a:off x="7369395" y="377373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21" idx="2"/>
              <a:endCxn id="220" idx="6"/>
            </p:cNvCxnSpPr>
            <p:nvPr/>
          </p:nvCxnSpPr>
          <p:spPr>
            <a:xfrm flipV="1">
              <a:off x="7369395" y="3616981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20" idx="2"/>
              <a:endCxn id="219" idx="6"/>
            </p:cNvCxnSpPr>
            <p:nvPr/>
          </p:nvCxnSpPr>
          <p:spPr>
            <a:xfrm flipV="1">
              <a:off x="7369395" y="346022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/>
            <p:cNvSpPr>
              <a:spLocks noChangeAspect="1"/>
            </p:cNvSpPr>
            <p:nvPr/>
          </p:nvSpPr>
          <p:spPr>
            <a:xfrm rot="5400000">
              <a:off x="7326195" y="40008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7" name="Straight Connector 226"/>
            <p:cNvCxnSpPr>
              <a:stCxn id="226" idx="2"/>
              <a:endCxn id="222" idx="6"/>
            </p:cNvCxnSpPr>
            <p:nvPr/>
          </p:nvCxnSpPr>
          <p:spPr>
            <a:xfrm flipV="1">
              <a:off x="7369395" y="3930491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0" y="1138182"/>
                <a:ext cx="467577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blossoms that remain in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an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expanded.</a:t>
                </a:r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182"/>
                <a:ext cx="4675776" cy="1154162"/>
              </a:xfrm>
              <a:prstGeom prst="rect">
                <a:avLst/>
              </a:prstGeom>
              <a:blipFill>
                <a:blip r:embed="rId8"/>
                <a:stretch>
                  <a:fillRect l="-1304" t="-4762" r="-3259" b="-10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1478" y="2515701"/>
                <a:ext cx="467577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represented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path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the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catenation of </a:t>
                </a:r>
                <a:r>
                  <a:rPr lang="en-US" sz="23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subpaths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515701"/>
                <a:ext cx="4675776" cy="1154162"/>
              </a:xfrm>
              <a:prstGeom prst="rect">
                <a:avLst/>
              </a:prstGeom>
              <a:blipFill>
                <a:blip r:embed="rId9"/>
                <a:stretch>
                  <a:fillRect t="-4762" b="-10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2956" y="3866587"/>
                <a:ext cx="46757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correctly represented.</a:t>
                </a:r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3866587"/>
                <a:ext cx="4675776" cy="800219"/>
              </a:xfrm>
              <a:prstGeom prst="rect">
                <a:avLst/>
              </a:prstGeom>
              <a:blipFill>
                <a:blip r:embed="rId10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/>
              <p:cNvSpPr txBox="1"/>
              <p:nvPr/>
            </p:nvSpPr>
            <p:spPr>
              <a:xfrm>
                <a:off x="7691528" y="320931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TextBox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3209315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34615" r="-19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/>
              <p:cNvSpPr txBox="1"/>
              <p:nvPr/>
            </p:nvSpPr>
            <p:spPr>
              <a:xfrm>
                <a:off x="7691528" y="223424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3" name="TextBox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223424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25000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7691528" y="280390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2803902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34615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/>
              <p:cNvSpPr txBox="1"/>
              <p:nvPr/>
            </p:nvSpPr>
            <p:spPr>
              <a:xfrm>
                <a:off x="7691528" y="383370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" name="TextBox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3833708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25000" r="-384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/>
              <p:cNvSpPr txBox="1"/>
              <p:nvPr/>
            </p:nvSpPr>
            <p:spPr>
              <a:xfrm>
                <a:off x="7691528" y="4242081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TextBox 2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4242081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25000" r="-384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/>
              <p:cNvSpPr txBox="1"/>
              <p:nvPr/>
            </p:nvSpPr>
            <p:spPr>
              <a:xfrm>
                <a:off x="7691528" y="481173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4811735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34615" r="-19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4432" y="4755837"/>
                <a:ext cx="46757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even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each vertex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new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4755837"/>
                <a:ext cx="4675776" cy="800219"/>
              </a:xfrm>
              <a:prstGeom prst="rect">
                <a:avLst/>
              </a:prstGeom>
              <a:blipFill>
                <a:blip r:embed="rId17"/>
                <a:stretch>
                  <a:fillRect t="-6107" r="-652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8083525" y="3417026"/>
            <a:ext cx="879747" cy="669374"/>
            <a:chOff x="8083525" y="3417026"/>
            <a:chExt cx="879747" cy="669374"/>
          </a:xfrm>
        </p:grpSpPr>
        <p:sp>
          <p:nvSpPr>
            <p:cNvPr id="239" name="Oval 238"/>
            <p:cNvSpPr>
              <a:spLocks noChangeAspect="1"/>
            </p:cNvSpPr>
            <p:nvPr/>
          </p:nvSpPr>
          <p:spPr>
            <a:xfrm rot="5400000">
              <a:off x="8352100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Oval 239"/>
            <p:cNvSpPr>
              <a:spLocks noChangeAspect="1"/>
            </p:cNvSpPr>
            <p:nvPr/>
          </p:nvSpPr>
          <p:spPr>
            <a:xfrm rot="5400000">
              <a:off x="8484319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Oval 240"/>
            <p:cNvSpPr>
              <a:spLocks noChangeAspect="1"/>
            </p:cNvSpPr>
            <p:nvPr/>
          </p:nvSpPr>
          <p:spPr>
            <a:xfrm rot="5400000">
              <a:off x="8616538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 rot="5400000">
              <a:off x="8880976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4" name="Oval 243"/>
            <p:cNvSpPr>
              <a:spLocks noChangeAspect="1"/>
            </p:cNvSpPr>
            <p:nvPr/>
          </p:nvSpPr>
          <p:spPr>
            <a:xfrm rot="5400000">
              <a:off x="8748757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5" name="Straight Connector 244"/>
            <p:cNvCxnSpPr>
              <a:stCxn id="239" idx="2"/>
              <a:endCxn id="219" idx="7"/>
            </p:cNvCxnSpPr>
            <p:nvPr/>
          </p:nvCxnSpPr>
          <p:spPr>
            <a:xfrm flipH="1" flipV="1">
              <a:off x="8083525" y="3447573"/>
              <a:ext cx="309723" cy="5565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2" idx="2"/>
              <a:endCxn id="219" idx="0"/>
            </p:cNvCxnSpPr>
            <p:nvPr/>
          </p:nvCxnSpPr>
          <p:spPr>
            <a:xfrm flipH="1" flipV="1">
              <a:off x="8096178" y="3417026"/>
              <a:ext cx="825946" cy="5870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40" idx="2"/>
              <a:endCxn id="219" idx="0"/>
            </p:cNvCxnSpPr>
            <p:nvPr/>
          </p:nvCxnSpPr>
          <p:spPr>
            <a:xfrm flipH="1" flipV="1">
              <a:off x="8096178" y="3417026"/>
              <a:ext cx="429289" cy="5870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1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231" grpId="0"/>
      <p:bldP spid="23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-6696" y="138532"/>
            <a:ext cx="9154440" cy="6155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0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0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655" y="889600"/>
                <a:ext cx="9144000" cy="84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every non-tree arc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two non-tree arcs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𝐿𝐶𝐴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𝐿𝐶𝐴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same cost.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889600"/>
                <a:ext cx="9144000" cy="845809"/>
              </a:xfrm>
              <a:prstGeom prst="rect">
                <a:avLst/>
              </a:prstGeom>
              <a:blipFill>
                <a:blip r:embed="rId2"/>
                <a:stretch>
                  <a:fillRect t="-6475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34964" y="2059133"/>
            <a:ext cx="4172544" cy="4566283"/>
            <a:chOff x="1287224" y="2059133"/>
            <a:chExt cx="4172544" cy="4566283"/>
          </a:xfrm>
        </p:grpSpPr>
        <p:cxnSp>
          <p:nvCxnSpPr>
            <p:cNvPr id="13" name="Straight Connector 12"/>
            <p:cNvCxnSpPr>
              <a:stCxn id="37" idx="12"/>
              <a:endCxn id="35" idx="39"/>
            </p:cNvCxnSpPr>
            <p:nvPr/>
          </p:nvCxnSpPr>
          <p:spPr>
            <a:xfrm flipV="1">
              <a:off x="2742134" y="2225751"/>
              <a:ext cx="508268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32-Point Star 2"/>
            <p:cNvSpPr>
              <a:spLocks noChangeAspect="1"/>
            </p:cNvSpPr>
            <p:nvPr/>
          </p:nvSpPr>
          <p:spPr bwMode="auto">
            <a:xfrm flipH="1">
              <a:off x="3227261" y="205913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32-Point Star 2"/>
            <p:cNvSpPr>
              <a:spLocks noChangeAspect="1"/>
            </p:cNvSpPr>
            <p:nvPr/>
          </p:nvSpPr>
          <p:spPr bwMode="auto">
            <a:xfrm flipH="1">
              <a:off x="2601176" y="286212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32-Point Star 2"/>
            <p:cNvSpPr>
              <a:spLocks noChangeAspect="1"/>
            </p:cNvSpPr>
            <p:nvPr/>
          </p:nvSpPr>
          <p:spPr bwMode="auto">
            <a:xfrm flipH="1">
              <a:off x="3853346" y="286212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32-Point Star 2"/>
            <p:cNvSpPr>
              <a:spLocks noChangeAspect="1"/>
            </p:cNvSpPr>
            <p:nvPr/>
          </p:nvSpPr>
          <p:spPr bwMode="auto">
            <a:xfrm flipH="1">
              <a:off x="1977597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32-Point Star 2"/>
            <p:cNvSpPr>
              <a:spLocks noChangeAspect="1"/>
            </p:cNvSpPr>
            <p:nvPr/>
          </p:nvSpPr>
          <p:spPr bwMode="auto">
            <a:xfrm flipH="1">
              <a:off x="2826688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32-Point Star 2"/>
            <p:cNvSpPr>
              <a:spLocks noChangeAspect="1"/>
            </p:cNvSpPr>
            <p:nvPr/>
          </p:nvSpPr>
          <p:spPr bwMode="auto">
            <a:xfrm flipH="1">
              <a:off x="3925206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32-Point Star 2"/>
            <p:cNvSpPr>
              <a:spLocks noChangeAspect="1"/>
            </p:cNvSpPr>
            <p:nvPr/>
          </p:nvSpPr>
          <p:spPr bwMode="auto">
            <a:xfrm flipH="1">
              <a:off x="3428286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32-Point Star 2"/>
            <p:cNvSpPr>
              <a:spLocks noChangeAspect="1"/>
            </p:cNvSpPr>
            <p:nvPr/>
          </p:nvSpPr>
          <p:spPr bwMode="auto">
            <a:xfrm flipH="1">
              <a:off x="4523934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32-Point Star 2"/>
            <p:cNvSpPr>
              <a:spLocks noChangeAspect="1"/>
            </p:cNvSpPr>
            <p:nvPr/>
          </p:nvSpPr>
          <p:spPr bwMode="auto">
            <a:xfrm flipH="1">
              <a:off x="1287224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32-Point Star 2"/>
            <p:cNvSpPr>
              <a:spLocks noChangeAspect="1"/>
            </p:cNvSpPr>
            <p:nvPr/>
          </p:nvSpPr>
          <p:spPr bwMode="auto">
            <a:xfrm flipH="1">
              <a:off x="2276065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32-Point Star 2"/>
            <p:cNvSpPr>
              <a:spLocks noChangeAspect="1"/>
            </p:cNvSpPr>
            <p:nvPr/>
          </p:nvSpPr>
          <p:spPr bwMode="auto">
            <a:xfrm flipH="1">
              <a:off x="2944080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32-Point Star 2"/>
            <p:cNvSpPr>
              <a:spLocks noChangeAspect="1"/>
            </p:cNvSpPr>
            <p:nvPr/>
          </p:nvSpPr>
          <p:spPr bwMode="auto">
            <a:xfrm flipH="1">
              <a:off x="3566048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32-Point Star 2"/>
            <p:cNvSpPr>
              <a:spLocks noChangeAspect="1"/>
            </p:cNvSpPr>
            <p:nvPr/>
          </p:nvSpPr>
          <p:spPr bwMode="auto">
            <a:xfrm flipH="1">
              <a:off x="4342027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32-Point Star 2"/>
            <p:cNvSpPr>
              <a:spLocks noChangeAspect="1"/>
            </p:cNvSpPr>
            <p:nvPr/>
          </p:nvSpPr>
          <p:spPr bwMode="auto">
            <a:xfrm flipH="1">
              <a:off x="5072436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32-Point Star 2"/>
            <p:cNvSpPr>
              <a:spLocks noChangeAspect="1"/>
            </p:cNvSpPr>
            <p:nvPr/>
          </p:nvSpPr>
          <p:spPr bwMode="auto">
            <a:xfrm flipH="1">
              <a:off x="2024519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32-Point Star 2"/>
            <p:cNvSpPr>
              <a:spLocks noChangeAspect="1"/>
            </p:cNvSpPr>
            <p:nvPr/>
          </p:nvSpPr>
          <p:spPr bwMode="auto">
            <a:xfrm flipH="1">
              <a:off x="2519375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32-Point Star 2"/>
            <p:cNvSpPr>
              <a:spLocks noChangeAspect="1"/>
            </p:cNvSpPr>
            <p:nvPr/>
          </p:nvSpPr>
          <p:spPr bwMode="auto">
            <a:xfrm flipH="1">
              <a:off x="3209757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32-Point Star 2"/>
            <p:cNvSpPr>
              <a:spLocks noChangeAspect="1"/>
            </p:cNvSpPr>
            <p:nvPr/>
          </p:nvSpPr>
          <p:spPr bwMode="auto">
            <a:xfrm flipH="1">
              <a:off x="3734925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32-Point Star 2"/>
            <p:cNvSpPr>
              <a:spLocks noChangeAspect="1"/>
            </p:cNvSpPr>
            <p:nvPr/>
          </p:nvSpPr>
          <p:spPr bwMode="auto">
            <a:xfrm flipH="1">
              <a:off x="4280246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32-Point Star 2"/>
            <p:cNvSpPr>
              <a:spLocks noChangeAspect="1"/>
            </p:cNvSpPr>
            <p:nvPr/>
          </p:nvSpPr>
          <p:spPr bwMode="auto">
            <a:xfrm flipH="1">
              <a:off x="4806091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32-Point Star 2"/>
            <p:cNvSpPr>
              <a:spLocks noChangeAspect="1"/>
            </p:cNvSpPr>
            <p:nvPr/>
          </p:nvSpPr>
          <p:spPr bwMode="auto">
            <a:xfrm flipH="1">
              <a:off x="2977032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32-Point Star 2"/>
            <p:cNvSpPr>
              <a:spLocks noChangeAspect="1"/>
            </p:cNvSpPr>
            <p:nvPr/>
          </p:nvSpPr>
          <p:spPr bwMode="auto">
            <a:xfrm flipH="1">
              <a:off x="3475432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32-Point Star 2"/>
            <p:cNvSpPr>
              <a:spLocks noChangeAspect="1"/>
            </p:cNvSpPr>
            <p:nvPr/>
          </p:nvSpPr>
          <p:spPr bwMode="auto">
            <a:xfrm flipH="1">
              <a:off x="4539740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32-Point Star 2"/>
            <p:cNvSpPr>
              <a:spLocks noChangeAspect="1"/>
            </p:cNvSpPr>
            <p:nvPr/>
          </p:nvSpPr>
          <p:spPr bwMode="auto">
            <a:xfrm flipH="1">
              <a:off x="5072441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5" name="Straight Connector 74"/>
            <p:cNvCxnSpPr>
              <a:stCxn id="39" idx="19"/>
              <a:endCxn id="35" idx="55"/>
            </p:cNvCxnSpPr>
            <p:nvPr/>
          </p:nvCxnSpPr>
          <p:spPr>
            <a:xfrm flipH="1" flipV="1">
              <a:off x="3393879" y="2239883"/>
              <a:ext cx="531819" cy="6266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38" idx="13"/>
              <a:endCxn id="37" idx="40"/>
            </p:cNvCxnSpPr>
            <p:nvPr/>
          </p:nvCxnSpPr>
          <p:spPr>
            <a:xfrm flipV="1">
              <a:off x="2109135" y="3036151"/>
              <a:ext cx="521901" cy="6333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40" idx="17"/>
              <a:endCxn id="37" idx="50"/>
            </p:cNvCxnSpPr>
            <p:nvPr/>
          </p:nvCxnSpPr>
          <p:spPr>
            <a:xfrm flipH="1" flipV="1">
              <a:off x="2723010" y="3064052"/>
              <a:ext cx="195630" cy="6015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42" idx="13"/>
              <a:endCxn id="39" idx="43"/>
            </p:cNvCxnSpPr>
            <p:nvPr/>
          </p:nvCxnSpPr>
          <p:spPr>
            <a:xfrm flipV="1">
              <a:off x="3559824" y="3053973"/>
              <a:ext cx="347410" cy="6155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41" idx="16"/>
              <a:endCxn id="39" idx="50"/>
            </p:cNvCxnSpPr>
            <p:nvPr/>
          </p:nvCxnSpPr>
          <p:spPr>
            <a:xfrm flipH="1" flipV="1">
              <a:off x="3975180" y="3064052"/>
              <a:ext cx="51971" cy="601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43" idx="20"/>
              <a:endCxn id="39" idx="57"/>
            </p:cNvCxnSpPr>
            <p:nvPr/>
          </p:nvCxnSpPr>
          <p:spPr>
            <a:xfrm flipH="1" flipV="1">
              <a:off x="4034096" y="3028739"/>
              <a:ext cx="552771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44" idx="12"/>
              <a:endCxn id="38" idx="40"/>
            </p:cNvCxnSpPr>
            <p:nvPr/>
          </p:nvCxnSpPr>
          <p:spPr>
            <a:xfrm flipV="1">
              <a:off x="1428181" y="3839139"/>
              <a:ext cx="579275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5" idx="16"/>
              <a:endCxn id="38" idx="53"/>
            </p:cNvCxnSpPr>
            <p:nvPr/>
          </p:nvCxnSpPr>
          <p:spPr>
            <a:xfrm flipH="1" flipV="1">
              <a:off x="2127599" y="3856960"/>
              <a:ext cx="250411" cy="6111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46" idx="15"/>
              <a:endCxn id="40" idx="50"/>
            </p:cNvCxnSpPr>
            <p:nvPr/>
          </p:nvCxnSpPr>
          <p:spPr>
            <a:xfrm flipH="1" flipV="1">
              <a:off x="2948522" y="3867040"/>
              <a:ext cx="107496" cy="6015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47" idx="11"/>
              <a:endCxn id="41" idx="42"/>
            </p:cNvCxnSpPr>
            <p:nvPr/>
          </p:nvCxnSpPr>
          <p:spPr>
            <a:xfrm flipV="1">
              <a:off x="3716050" y="3851817"/>
              <a:ext cx="254463" cy="6283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48" idx="18"/>
              <a:endCxn id="41" idx="51"/>
            </p:cNvCxnSpPr>
            <p:nvPr/>
          </p:nvCxnSpPr>
          <p:spPr>
            <a:xfrm flipH="1" flipV="1">
              <a:off x="4056743" y="3864608"/>
              <a:ext cx="367340" cy="6054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49" idx="18"/>
              <a:endCxn id="43" idx="55"/>
            </p:cNvCxnSpPr>
            <p:nvPr/>
          </p:nvCxnSpPr>
          <p:spPr>
            <a:xfrm flipH="1" flipV="1">
              <a:off x="4690553" y="3845858"/>
              <a:ext cx="463940" cy="6241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61" idx="12"/>
              <a:endCxn id="45" idx="40"/>
            </p:cNvCxnSpPr>
            <p:nvPr/>
          </p:nvCxnSpPr>
          <p:spPr>
            <a:xfrm flipV="1">
              <a:off x="2165476" y="4642126"/>
              <a:ext cx="140448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62" idx="15"/>
              <a:endCxn id="45" idx="55"/>
            </p:cNvCxnSpPr>
            <p:nvPr/>
          </p:nvCxnSpPr>
          <p:spPr>
            <a:xfrm flipH="1" flipV="1">
              <a:off x="2442683" y="4648845"/>
              <a:ext cx="188630" cy="622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63" idx="14"/>
              <a:endCxn id="47" idx="42"/>
            </p:cNvCxnSpPr>
            <p:nvPr/>
          </p:nvCxnSpPr>
          <p:spPr>
            <a:xfrm flipV="1">
              <a:off x="3331591" y="4654805"/>
              <a:ext cx="279764" cy="6182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64" idx="16"/>
              <a:endCxn id="47" idx="51"/>
            </p:cNvCxnSpPr>
            <p:nvPr/>
          </p:nvCxnSpPr>
          <p:spPr>
            <a:xfrm flipH="1" flipV="1">
              <a:off x="3697586" y="4667596"/>
              <a:ext cx="139284" cy="6034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65" idx="19"/>
              <a:endCxn id="48" idx="44"/>
            </p:cNvCxnSpPr>
            <p:nvPr/>
          </p:nvCxnSpPr>
          <p:spPr>
            <a:xfrm flipV="1">
              <a:off x="4352599" y="4664226"/>
              <a:ext cx="52361" cy="6112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66" idx="20"/>
              <a:endCxn id="48" idx="57"/>
            </p:cNvCxnSpPr>
            <p:nvPr/>
          </p:nvCxnSpPr>
          <p:spPr>
            <a:xfrm flipH="1" flipV="1">
              <a:off x="4522777" y="4634714"/>
              <a:ext cx="346247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69" idx="14"/>
              <a:endCxn id="63" idx="43"/>
            </p:cNvCxnSpPr>
            <p:nvPr/>
          </p:nvCxnSpPr>
          <p:spPr>
            <a:xfrm flipV="1">
              <a:off x="3098866" y="5462935"/>
              <a:ext cx="164779" cy="6130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 flipV="1">
              <a:off x="3393209" y="5461626"/>
              <a:ext cx="154577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71" idx="13"/>
              <a:endCxn id="66" idx="42"/>
            </p:cNvCxnSpPr>
            <p:nvPr/>
          </p:nvCxnSpPr>
          <p:spPr>
            <a:xfrm flipV="1">
              <a:off x="4671278" y="5457792"/>
              <a:ext cx="180120" cy="6206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72" idx="16"/>
              <a:endCxn id="66" idx="53"/>
            </p:cNvCxnSpPr>
            <p:nvPr/>
          </p:nvCxnSpPr>
          <p:spPr>
            <a:xfrm flipH="1" flipV="1">
              <a:off x="4956093" y="5462935"/>
              <a:ext cx="218294" cy="6111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 rot="20485251">
              <a:off x="2543458" y="2662360"/>
              <a:ext cx="566133" cy="1422500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4" name="Oval 163"/>
            <p:cNvSpPr/>
            <p:nvPr/>
          </p:nvSpPr>
          <p:spPr>
            <a:xfrm rot="890135">
              <a:off x="2947984" y="4310898"/>
              <a:ext cx="1090644" cy="2314518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5" name="Oval 164"/>
            <p:cNvSpPr/>
            <p:nvPr/>
          </p:nvSpPr>
          <p:spPr>
            <a:xfrm rot="19333337">
              <a:off x="4324322" y="2362207"/>
              <a:ext cx="476165" cy="2764896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8" name="Oval 167"/>
            <p:cNvSpPr/>
            <p:nvPr/>
          </p:nvSpPr>
          <p:spPr>
            <a:xfrm rot="21043311">
              <a:off x="1736600" y="3460524"/>
              <a:ext cx="1087090" cy="2334722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/>
                <p:cNvSpPr txBox="1"/>
                <p:nvPr/>
              </p:nvSpPr>
              <p:spPr>
                <a:xfrm>
                  <a:off x="2110917" y="2390879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Box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917" y="2390879"/>
                  <a:ext cx="440733" cy="466665"/>
                </a:xfrm>
                <a:prstGeom prst="rect">
                  <a:avLst/>
                </a:prstGeom>
                <a:blipFill>
                  <a:blip r:embed="rId3"/>
                  <a:stretch>
                    <a:fillRect l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1381306" y="339934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306" y="3399345"/>
                  <a:ext cx="440733" cy="466665"/>
                </a:xfrm>
                <a:prstGeom prst="rect">
                  <a:avLst/>
                </a:prstGeom>
                <a:blipFill>
                  <a:blip r:embed="rId4"/>
                  <a:stretch>
                    <a:fillRect l="-15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4091844" y="2354014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844" y="2354014"/>
                  <a:ext cx="440733" cy="466665"/>
                </a:xfrm>
                <a:prstGeom prst="rect">
                  <a:avLst/>
                </a:prstGeom>
                <a:blipFill>
                  <a:blip r:embed="rId5"/>
                  <a:stretch>
                    <a:fillRect l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532456" y="6023181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456" y="6023181"/>
                  <a:ext cx="440733" cy="466665"/>
                </a:xfrm>
                <a:prstGeom prst="rect">
                  <a:avLst/>
                </a:prstGeom>
                <a:blipFill>
                  <a:blip r:embed="rId6"/>
                  <a:stretch>
                    <a:fillRect l="-15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Curved Connector 175"/>
            <p:cNvCxnSpPr>
              <a:stCxn id="61" idx="19"/>
              <a:endCxn id="40" idx="32"/>
            </p:cNvCxnSpPr>
            <p:nvPr/>
          </p:nvCxnSpPr>
          <p:spPr>
            <a:xfrm rot="10800000" flipH="1">
              <a:off x="2096871" y="3767053"/>
              <a:ext cx="729817" cy="1508420"/>
            </a:xfrm>
            <a:prstGeom prst="curvedConnector3">
              <a:avLst>
                <a:gd name="adj1" fmla="val -17237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49" idx="2"/>
              <a:endCxn id="39" idx="1"/>
            </p:cNvCxnSpPr>
            <p:nvPr/>
          </p:nvCxnSpPr>
          <p:spPr>
            <a:xfrm rot="10800000">
              <a:off x="4056746" y="2954074"/>
              <a:ext cx="1217623" cy="1596079"/>
            </a:xfrm>
            <a:prstGeom prst="curvedConnector3">
              <a:avLst>
                <a:gd name="adj1" fmla="val -27572"/>
              </a:avLst>
            </a:prstGeom>
            <a:ln w="254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670184" y="4664226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184" y="4664226"/>
                  <a:ext cx="440733" cy="466665"/>
                </a:xfrm>
                <a:prstGeom prst="rect">
                  <a:avLst/>
                </a:prstGeom>
                <a:blipFill>
                  <a:blip r:embed="rId7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5019035" y="322265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035" y="3222655"/>
                  <a:ext cx="440733" cy="466665"/>
                </a:xfrm>
                <a:prstGeom prst="rect">
                  <a:avLst/>
                </a:prstGeom>
                <a:blipFill>
                  <a:blip r:embed="rId8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033483" y="5942683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483" y="5942683"/>
                  <a:ext cx="440733" cy="466665"/>
                </a:xfrm>
                <a:prstGeom prst="rect">
                  <a:avLst/>
                </a:prstGeom>
                <a:blipFill>
                  <a:blip r:embed="rId9"/>
                  <a:stretch>
                    <a:fillRect l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32-Point Star 2"/>
            <p:cNvSpPr>
              <a:spLocks noChangeAspect="1"/>
            </p:cNvSpPr>
            <p:nvPr/>
          </p:nvSpPr>
          <p:spPr bwMode="auto">
            <a:xfrm flipH="1">
              <a:off x="1806215" y="60742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2" name="Straight Connector 191"/>
            <p:cNvCxnSpPr>
              <a:stCxn id="191" idx="13"/>
              <a:endCxn id="61" idx="46"/>
            </p:cNvCxnSpPr>
            <p:nvPr/>
          </p:nvCxnSpPr>
          <p:spPr>
            <a:xfrm flipV="1">
              <a:off x="1937753" y="5473014"/>
              <a:ext cx="168822" cy="60565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1411628" y="591757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628" y="5917575"/>
                  <a:ext cx="440733" cy="466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urved Connector 17"/>
            <p:cNvCxnSpPr>
              <a:stCxn id="71" idx="33"/>
              <a:endCxn id="64" idx="60"/>
            </p:cNvCxnSpPr>
            <p:nvPr/>
          </p:nvCxnSpPr>
          <p:spPr>
            <a:xfrm rot="10800000">
              <a:off x="3931056" y="5412040"/>
              <a:ext cx="609176" cy="773968"/>
            </a:xfrm>
            <a:prstGeom prst="curvedConnector3">
              <a:avLst>
                <a:gd name="adj1" fmla="val 49984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/>
            <p:cNvCxnSpPr>
              <a:stCxn id="41" idx="33"/>
              <a:endCxn id="64" idx="31"/>
            </p:cNvCxnSpPr>
            <p:nvPr/>
          </p:nvCxnSpPr>
          <p:spPr>
            <a:xfrm rot="10800000" flipV="1">
              <a:off x="3735417" y="3777045"/>
              <a:ext cx="190281" cy="1585989"/>
            </a:xfrm>
            <a:prstGeom prst="curvedConnector3">
              <a:avLst>
                <a:gd name="adj1" fmla="val 239059"/>
              </a:avLst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>
              <a:stCxn id="41" idx="63"/>
              <a:endCxn id="71" idx="16"/>
            </p:cNvCxnSpPr>
            <p:nvPr/>
          </p:nvCxnSpPr>
          <p:spPr>
            <a:xfrm rot="10800000" flipH="1" flipV="1">
              <a:off x="4128605" y="3777046"/>
              <a:ext cx="513080" cy="2297024"/>
            </a:xfrm>
            <a:prstGeom prst="curvedConnector3">
              <a:avLst>
                <a:gd name="adj1" fmla="val 104402"/>
              </a:avLst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3489766" y="1805481"/>
            <a:ext cx="56534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minimum is unchanged.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89765" y="2391252"/>
            <a:ext cx="56460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non-tree arc now connects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vertex and its ancestor.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270402" y="3330966"/>
            <a:ext cx="486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compute LCAs?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280758" y="3916737"/>
            <a:ext cx="48669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an algorithm for the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 of the paper.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3358" y="4856452"/>
            <a:ext cx="486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described in this course.</a:t>
            </a:r>
          </a:p>
        </p:txBody>
      </p:sp>
    </p:spTree>
    <p:extLst>
      <p:ext uri="{BB962C8B-B14F-4D97-AF65-F5344CB8AC3E}">
        <p14:creationId xmlns:p14="http://schemas.microsoft.com/office/powerpoint/2010/main" val="36426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80" grpId="0"/>
      <p:bldP spid="82" grpId="0"/>
      <p:bldP spid="83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The </a:t>
            </a:r>
            <a:r>
              <a:rPr lang="en-US" sz="4400" kern="0" dirty="0">
                <a:solidFill>
                  <a:srgbClr val="FF0000"/>
                </a:solidFill>
              </a:rPr>
              <a:t>assignment</a:t>
            </a:r>
            <a:r>
              <a:rPr lang="en-US" sz="4400" kern="0" dirty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34305" y="1541985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weight matching problem in </a:t>
            </a:r>
            <a:r>
              <a:rPr lang="en-US" sz="2800" i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b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graphs is also known as the </a:t>
            </a:r>
            <a:r>
              <a:rPr lang="en-US" sz="2800" kern="0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assignment</a:t>
            </a: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problem.</a:t>
            </a:r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21208" y="2692077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Possible application: Assigning people to tasks.</a:t>
            </a:r>
            <a:b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person can only perform a single task.</a:t>
            </a:r>
            <a:b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task can only be performed by a single person.</a:t>
            </a: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436510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“Hungarian method”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[Kuhn (1955)] [Jacobi (1865)?]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8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Efficient implementation in </a:t>
                </a:r>
                <a14:m>
                  <m:oMath xmlns:m="http://schemas.openxmlformats.org/officeDocument/2006/math"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1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8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time.</a:t>
                </a:r>
                <a:endParaRPr lang="en-US" sz="2800" kern="0" dirty="0">
                  <a:solidFill>
                    <a:srgbClr val="66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"/>
          <p:cNvSpPr txBox="1">
            <a:spLocks noChangeArrowheads="1"/>
          </p:cNvSpPr>
          <p:nvPr/>
        </p:nvSpPr>
        <p:spPr bwMode="auto">
          <a:xfrm>
            <a:off x="16440" y="549806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 shall derive it in two different ways.</a:t>
            </a:r>
            <a:endParaRPr lang="en-US" sz="28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005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SMF – basic definitions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9" y="95721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vertex,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subtree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95721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09" y="236658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2366582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9" y="18465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1846562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09" y="389586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3895864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09" y="337584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𝑠𝑝𝑎𝑛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𝑣𝑤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3375844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9" y="4415884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4415884"/>
                <a:ext cx="9144000" cy="509178"/>
              </a:xfrm>
              <a:prstGeom prst="rect">
                <a:avLst/>
              </a:prstGeom>
              <a:blipFill>
                <a:blip r:embed="rId7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09" y="492506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edges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can be removed.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4925062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09" y="587276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one of the edges,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not both, is considered </a:t>
                </a:r>
                <a:r>
                  <a:rPr lang="en-US" sz="2300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can be removed.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5872768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87" y="287121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considering an edge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usually assume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" y="2871213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7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0" grpId="0"/>
      <p:bldP spid="15" grpId="0"/>
      <p:bldP spid="16" grpId="0"/>
      <p:bldP spid="13" grpId="0"/>
      <p:bldP spid="18" grpId="0"/>
      <p:bldP spid="19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Being and remaining </a:t>
            </a:r>
            <a:r>
              <a:rPr lang="en-US" sz="4400" kern="0" dirty="0">
                <a:solidFill>
                  <a:srgbClr val="FF0000"/>
                </a:solidFill>
              </a:rPr>
              <a:t>good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54" y="2232790"/>
                <a:ext cx="9144000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Furthermore, it remains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" y="2232790"/>
                <a:ext cx="9144000" cy="891398"/>
              </a:xfrm>
              <a:prstGeom prst="rect">
                <a:avLst/>
              </a:prstGeom>
              <a:blipFill>
                <a:blip r:embed="rId2"/>
                <a:stretch>
                  <a:fillRect t="-2740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" y="1677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change as a result of merges.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1677573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3" y="4547067"/>
                <a:ext cx="9144000" cy="9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remains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4547067"/>
                <a:ext cx="9144000" cy="908710"/>
              </a:xfrm>
              <a:prstGeom prst="rect">
                <a:avLst/>
              </a:prstGeom>
              <a:blipFill>
                <a:blip r:embed="rId4"/>
                <a:stretch>
                  <a:fillRect t="-3356" b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4" y="31484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subtree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some time in the future.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3148465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53" y="114502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1145023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31" y="3601432"/>
                <a:ext cx="9144000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remains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" y="3601432"/>
                <a:ext cx="9144000" cy="891398"/>
              </a:xfrm>
              <a:prstGeom prst="rect">
                <a:avLst/>
              </a:prstGeom>
              <a:blipFill>
                <a:blip r:embed="rId7"/>
                <a:stretch>
                  <a:fillRect t="-3425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0" y="558523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conditions allow us to reduce the number of times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we need to check whether 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still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5585237"/>
                <a:ext cx="9144000" cy="800219"/>
              </a:xfrm>
              <a:prstGeom prst="rect">
                <a:avLst/>
              </a:prstGeom>
              <a:blipFill>
                <a:blip r:embed="rId8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2" grpId="0"/>
      <p:bldP spid="14" grpId="0"/>
      <p:bldP spid="22" grpId="0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5127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SMF – the data structure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8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union-find data structure to maintain the subtrees.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6" y="106832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some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non-tree edges with one endpoint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068320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3" y="262370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an edge of minimum cost in each set,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 edge of minimum cost associated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2623705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4" y="1806867"/>
                <a:ext cx="9144000" cy="84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he-IL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the up or down end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guaranteed to be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1806867"/>
                <a:ext cx="9144000" cy="845809"/>
              </a:xfrm>
              <a:prstGeom prst="rect">
                <a:avLst/>
              </a:prstGeom>
              <a:blipFill>
                <a:blip r:embed="rId4"/>
                <a:stretch>
                  <a:fillRect t="-5755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968" y="413157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non-redundant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held in a set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413157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86" y="453157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edge, we usually assume that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" y="453157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863" y="493156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it held by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493156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339" y="533155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up, i.e.,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" y="533155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38" y="5731549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 if and only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" y="5731549"/>
                <a:ext cx="9144000" cy="509178"/>
              </a:xfrm>
              <a:prstGeom prst="rect">
                <a:avLst/>
              </a:prstGeom>
              <a:blipFill>
                <a:blip r:embed="rId9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968" y="339303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whose items are subtrees. The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subtree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minimum cost of an edge associated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3393030"/>
                <a:ext cx="9144000" cy="800219"/>
              </a:xfrm>
              <a:prstGeom prst="rect">
                <a:avLst/>
              </a:prstGeom>
              <a:blipFill>
                <a:blip r:embed="rId10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15" y="617905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type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long/up/down changes only when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reexamined.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6179059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3" grpId="0"/>
      <p:bldP spid="18" grpId="0"/>
      <p:bldP spid="19" grpId="0"/>
      <p:bldP spid="21" grpId="0"/>
      <p:bldP spid="22" grpId="0"/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132429" y="5482059"/>
                <a:ext cx="3639845" cy="81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𝑠𝑒𝑡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𝑣</m:t>
                            </m:r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429" y="5482059"/>
                <a:ext cx="3639845" cy="813043"/>
              </a:xfrm>
              <a:prstGeom prst="rect">
                <a:avLst/>
              </a:prstGeom>
              <a:blipFill>
                <a:blip r:embed="rId2"/>
                <a:stretch>
                  <a:fillRect t="-447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-132429" y="196543"/>
            <a:ext cx="3639845" cy="4932898"/>
            <a:chOff x="-132429" y="196543"/>
            <a:chExt cx="3639845" cy="493289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370398" y="3615898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379276" y="927666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93555" y="2973047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2" idx="0"/>
              <a:endCxn id="3" idx="4"/>
            </p:cNvCxnSpPr>
            <p:nvPr/>
          </p:nvCxnSpPr>
          <p:spPr>
            <a:xfrm flipV="1">
              <a:off x="1462762" y="1112393"/>
              <a:ext cx="8878" cy="250350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040811" y="347072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811" y="3470720"/>
                  <a:ext cx="395317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82167" y="772212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167" y="772212"/>
                  <a:ext cx="395317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urved Connector 12"/>
            <p:cNvCxnSpPr>
              <a:stCxn id="3" idx="6"/>
              <a:endCxn id="2" idx="6"/>
            </p:cNvCxnSpPr>
            <p:nvPr/>
          </p:nvCxnSpPr>
          <p:spPr>
            <a:xfrm flipH="1">
              <a:off x="1555125" y="1020030"/>
              <a:ext cx="8878" cy="2688232"/>
            </a:xfrm>
            <a:prstGeom prst="curvedConnector3">
              <a:avLst>
                <a:gd name="adj1" fmla="val -2574904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8238" y="285736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38" y="2857368"/>
                  <a:ext cx="395317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50769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-132429" y="4654952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429" y="4654952"/>
                  <a:ext cx="3639845" cy="474489"/>
                </a:xfrm>
                <a:prstGeom prst="rect">
                  <a:avLst/>
                </a:prstGeom>
                <a:blipFill>
                  <a:blip r:embed="rId6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-92832" y="196543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Long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rot="16200000">
                  <a:off x="-648964" y="1885853"/>
                  <a:ext cx="3639845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48964" y="1885853"/>
                  <a:ext cx="3639845" cy="446276"/>
                </a:xfrm>
                <a:prstGeom prst="rect">
                  <a:avLst/>
                </a:prstGeom>
                <a:blipFill>
                  <a:blip r:embed="rId7"/>
                  <a:stretch>
                    <a:fillRect r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693631" y="5545682"/>
                <a:ext cx="3833679" cy="11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31" y="5545682"/>
                <a:ext cx="3833679" cy="1195199"/>
              </a:xfrm>
              <a:prstGeom prst="rect">
                <a:avLst/>
              </a:prstGeom>
              <a:blipFill>
                <a:blip r:embed="rId8"/>
                <a:stretch>
                  <a:fillRect t="-37245" b="-95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713530" y="5618179"/>
                <a:ext cx="3833679" cy="93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b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30" y="5618179"/>
                <a:ext cx="3833679" cy="937564"/>
              </a:xfrm>
              <a:prstGeom prst="rect">
                <a:avLst/>
              </a:prstGeom>
              <a:blipFill>
                <a:blip r:embed="rId9"/>
                <a:stretch>
                  <a:fillRect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790548" y="198023"/>
            <a:ext cx="3639845" cy="5324997"/>
            <a:chOff x="2790548" y="198023"/>
            <a:chExt cx="3639845" cy="5324997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4265956" y="3631429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4265956" y="1617901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889112" y="2988577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524432" y="903072"/>
              <a:ext cx="2104808" cy="1342901"/>
            </a:xfrm>
            <a:prstGeom prst="ellipse">
              <a:avLst/>
            </a:prstGeom>
            <a:ln w="349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37" idx="0"/>
              <a:endCxn id="38" idx="4"/>
            </p:cNvCxnSpPr>
            <p:nvPr/>
          </p:nvCxnSpPr>
          <p:spPr>
            <a:xfrm flipV="1">
              <a:off x="4358320" y="1802628"/>
              <a:ext cx="0" cy="18288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>
              <a:stCxn id="38" idx="6"/>
              <a:endCxn id="37" idx="6"/>
            </p:cNvCxnSpPr>
            <p:nvPr/>
          </p:nvCxnSpPr>
          <p:spPr>
            <a:xfrm>
              <a:off x="4450683" y="1710265"/>
              <a:ext cx="10160" cy="2013527"/>
            </a:xfrm>
            <a:prstGeom prst="curvedConnector3">
              <a:avLst>
                <a:gd name="adj1" fmla="val 3181819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936417" y="3481073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417" y="3481073"/>
                  <a:ext cx="39531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949710" y="142209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710" y="1422090"/>
                  <a:ext cx="395317" cy="430887"/>
                </a:xfrm>
                <a:prstGeom prst="rect">
                  <a:avLst/>
                </a:prstGeom>
                <a:blipFill>
                  <a:blip r:embed="rId11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484966" y="2920989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966" y="2920989"/>
                  <a:ext cx="395317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52308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970992" y="120331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992" y="1203310"/>
                  <a:ext cx="395317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58462" r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790548" y="4603162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548" y="4603162"/>
                  <a:ext cx="3639845" cy="474489"/>
                </a:xfrm>
                <a:prstGeom prst="rect">
                  <a:avLst/>
                </a:prstGeom>
                <a:blipFill>
                  <a:blip r:embed="rId1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790548" y="5048531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548" y="5048531"/>
                  <a:ext cx="3639845" cy="47448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998076" y="198023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Up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4904" y="190624"/>
            <a:ext cx="3645388" cy="5396015"/>
            <a:chOff x="5804904" y="190624"/>
            <a:chExt cx="3645388" cy="5396015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285855" y="3632904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7285855" y="1619376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94975" y="947263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84669" y="2925470"/>
              <a:ext cx="2104808" cy="1596644"/>
            </a:xfrm>
            <a:prstGeom prst="ellipse">
              <a:avLst/>
            </a:prstGeom>
            <a:ln w="349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3" idx="0"/>
              <a:endCxn id="64" idx="4"/>
            </p:cNvCxnSpPr>
            <p:nvPr/>
          </p:nvCxnSpPr>
          <p:spPr>
            <a:xfrm flipV="1">
              <a:off x="7378219" y="1804103"/>
              <a:ext cx="0" cy="18288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>
              <a:stCxn id="64" idx="6"/>
              <a:endCxn id="63" idx="6"/>
            </p:cNvCxnSpPr>
            <p:nvPr/>
          </p:nvCxnSpPr>
          <p:spPr>
            <a:xfrm>
              <a:off x="7470582" y="1711740"/>
              <a:ext cx="10160" cy="2013527"/>
            </a:xfrm>
            <a:prstGeom prst="curvedConnector3">
              <a:avLst>
                <a:gd name="adj1" fmla="val 3181819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6956316" y="348254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316" y="3482548"/>
                  <a:ext cx="395317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969609" y="1423565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609" y="1423565"/>
                  <a:ext cx="395317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423662" y="287391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662" y="2873918"/>
                  <a:ext cx="395317" cy="430887"/>
                </a:xfrm>
                <a:prstGeom prst="rect">
                  <a:avLst/>
                </a:prstGeom>
                <a:blipFill>
                  <a:blip r:embed="rId18"/>
                  <a:stretch>
                    <a:fillRect l="-52308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72681" y="1020029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81" y="1020029"/>
                  <a:ext cx="395317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59375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5810447" y="4666781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447" y="4666781"/>
                  <a:ext cx="3639845" cy="474489"/>
                </a:xfrm>
                <a:prstGeom prst="rect">
                  <a:avLst/>
                </a:prstGeom>
                <a:blipFill>
                  <a:blip r:embed="rId20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5810447" y="5112150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447" y="5112150"/>
                  <a:ext cx="3639845" cy="4744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5804904" y="190624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>
                  <a:latin typeface="+mj-lt"/>
                  <a:cs typeface="Times New Roman" panose="02020603050405020304" pitchFamily="18" charset="0"/>
                </a:rPr>
                <a:t>Down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9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/>
      <p:bldP spid="7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90981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en-US" sz="4400" i="1" kern="0" noProof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𝐹𝑖𝑛𝑑𝑚𝑖𝑛</m:t>
                    </m:r>
                  </m:oMath>
                </a14:m>
                <a:r>
                  <a:rPr lang="en-US" sz="4400" kern="0" noProof="0" dirty="0">
                    <a:solidFill>
                      <a:srgbClr val="0033CC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</m:oMath>
                </a14:m>
                <a:r>
                  <a:rPr lang="en-US" sz="4400" kern="0" noProof="0" dirty="0">
                    <a:solidFill>
                      <a:srgbClr val="0033CC"/>
                    </a:solidFill>
                  </a:rPr>
                  <a:t> </a:t>
                </a:r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90981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5225" b="-495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19211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𝑑𝑚𝑖𝑛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 </m:t>
                    </m:r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2118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6696" y="182733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ancestor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182733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3699" r="-133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355" y="432670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the min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necessary.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" y="4326705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53" y="481374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the min of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necessary.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4813740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31" y="530077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min is updated, do a decrease-key on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" y="5300775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2970" y="578780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these operations take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amortized time.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0" y="578780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9" y="2864851"/>
                <a:ext cx="9144000" cy="1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long,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(up),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(down), otherwise. 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" y="2864851"/>
                <a:ext cx="9144000" cy="1421095"/>
              </a:xfrm>
              <a:prstGeom prst="rect">
                <a:avLst/>
              </a:prstGeom>
              <a:blipFill>
                <a:blip r:embed="rId9"/>
                <a:stretch>
                  <a:fillRect t="-2146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0" y="23778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if so insert it into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" y="237781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7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6" grpId="0"/>
      <p:bldP spid="27" grpId="0"/>
      <p:bldP spid="28" grpId="0"/>
      <p:bldP spid="29" grpId="0"/>
      <p:bldP spid="10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37711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kern="0" noProof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𝑀𝑒𝑟𝑔𝑒</m:t>
                      </m:r>
                    </m:oMath>
                  </m:oMathPara>
                </a14:m>
                <a:endParaRPr kumimoji="0" lang="en-GB" sz="4400" b="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37711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77" y="106115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d>
                      <m:dPr>
                        <m:ctrlPr>
                          <a:rPr lang="en-US" sz="23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1061157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831" y="154781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guaranteed to remain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" y="1547819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309" y="258490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edges in the other 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i.e.,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2584903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2971" y="320357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1" y="3203571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495" y="369911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Discard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300" dirty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(How?)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3699112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9" y="4793959"/>
                <a:ext cx="9144000" cy="1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long,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cs typeface="Times New Roman" panose="02020603050405020304" pitchFamily="18" charset="0"/>
                  </a:rPr>
                  <a:t>,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(up),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(down), otherwise. 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" y="4793959"/>
                <a:ext cx="9144000" cy="1421095"/>
              </a:xfrm>
              <a:prstGeom prst="rect">
                <a:avLst/>
              </a:prstGeom>
              <a:blipFill>
                <a:blip r:embed="rId8"/>
                <a:stretch>
                  <a:fillRect t="-1709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30" y="197542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unc>
                      <m:func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1975428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0" y="426876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insert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before into: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" y="426876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5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23" grpId="0"/>
      <p:bldP spid="10" grpId="0"/>
      <p:bldP spid="9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SMF – Analysis 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8878" y="98793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total number of times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are examined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98793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76" y="1888382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examination of an edge is charged either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edge itself, or to a </a:t>
            </a:r>
            <a:r>
              <a:rPr lang="en-US" sz="2300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maximal subtree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29" y="278883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maximal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it is not merged, or if the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obtained by merging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another subtree satisfies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" y="2788832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53" y="368928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edge is charged directly for only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examinations.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3689282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308" y="423578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for only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examinations.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" y="4235789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07" y="478229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maximal subtrees of a given rank are disjoint.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their total size is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" y="4782296"/>
                <a:ext cx="9144000" cy="800219"/>
              </a:xfrm>
              <a:prstGeom prst="rect">
                <a:avLst/>
              </a:prstGeom>
              <a:blipFill>
                <a:blip r:embed="rId6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1495" y="568274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are only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ranks,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charge to all subtrees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5682748"/>
                <a:ext cx="9144000" cy="800219"/>
              </a:xfrm>
              <a:prstGeom prst="rect">
                <a:avLst/>
              </a:prstGeom>
              <a:blipFill>
                <a:blip r:embed="rId7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1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8" grpId="0"/>
      <p:bldP spid="19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5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long edges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1156608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inserted, it is placed in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1156608"/>
                <a:ext cx="9144000" cy="491866"/>
              </a:xfrm>
              <a:prstGeom prst="rect">
                <a:avLst/>
              </a:prstGeom>
              <a:blipFill>
                <a:blip r:embed="rId2"/>
                <a:stretch>
                  <a:fillRect t="-625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1732959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 again,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1732959"/>
                <a:ext cx="9144000" cy="491866"/>
              </a:xfrm>
              <a:prstGeom prst="rect">
                <a:avLst/>
              </a:prstGeom>
              <a:blipFill>
                <a:blip r:embed="rId3"/>
                <a:stretch>
                  <a:fillRect t="-49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30931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 longer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309310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75" y="284007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 is re-examined at most once.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498" y="337083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examinations are charged directly to the edges.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" y="390159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remains to bound the number of re-examinations of short edges.</a:t>
            </a:r>
          </a:p>
        </p:txBody>
      </p:sp>
    </p:spTree>
    <p:extLst>
      <p:ext uri="{BB962C8B-B14F-4D97-AF65-F5344CB8AC3E}">
        <p14:creationId xmlns:p14="http://schemas.microsoft.com/office/powerpoint/2010/main" val="4646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0454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short up edges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8725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up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currently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872516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5" y="1315893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happens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subtree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merged with some other subtree to form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" y="1315893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210383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210383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5570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rank maximal.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557098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8878" y="299996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now </a:t>
                </a:r>
                <a:r>
                  <a:rPr lang="en-US" sz="2300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3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otherwise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2999967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1499" y="344334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1: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 by up edges.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" y="3443344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43300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ancestor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433009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477347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short,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be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ancestors of the root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4773475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29" y="521685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23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are removed, there can be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most one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each one of these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vertices.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" y="5216852"/>
                <a:ext cx="9144000" cy="800219"/>
              </a:xfrm>
              <a:prstGeom prst="rect">
                <a:avLst/>
              </a:prstGeom>
              <a:blipFill>
                <a:blip r:embed="rId10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454" y="601417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</m:d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6014173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53" y="388672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charges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made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" y="388672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6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/>
      <p:bldP spid="20" grpId="0"/>
      <p:bldP spid="22" grpId="0"/>
      <p:bldP spid="23" grpId="0"/>
      <p:bldP spid="24" grpId="0"/>
      <p:bldP spid="25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11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short down edges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91690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down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examined.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916906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5" y="138363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happens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" y="1383636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185036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1850366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78382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last examined.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783826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465074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want to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necessarily rank maximal…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4650746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5117476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</a:t>
                </a:r>
                <a:r>
                  <a:rPr lang="en-US" sz="23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subtree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5117476"/>
                <a:ext cx="9144000" cy="447110"/>
              </a:xfrm>
              <a:prstGeom prst="rect">
                <a:avLst/>
              </a:prstGeom>
              <a:blipFill>
                <a:blip r:embed="rId7"/>
                <a:stretch>
                  <a:fillRect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29" y="558504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definition,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rank maximal. Charge it.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" y="5585040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974" y="325055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after the current merge.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4" y="325055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0" y="231709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cannot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it may have too many descendants.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231709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495" y="371728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2: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3717286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5" y="41840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 only re-examinations in which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down. 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(Suspicious?)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" y="4184016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6" y="6051774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3: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" y="6051774"/>
                <a:ext cx="9144000" cy="447110"/>
              </a:xfrm>
              <a:prstGeom prst="rect">
                <a:avLst/>
              </a:prstGeom>
              <a:blipFill>
                <a:blip r:embed="rId1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2" grpId="0"/>
      <p:bldP spid="23" grpId="0"/>
      <p:bldP spid="24" grpId="0"/>
      <p:bldP spid="13" grpId="0"/>
      <p:bldP spid="12" grpId="0"/>
      <p:bldP spid="14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Algorithm for the </a:t>
            </a:r>
            <a:r>
              <a:rPr lang="en-US" sz="4400" kern="0" dirty="0">
                <a:solidFill>
                  <a:srgbClr val="FF0000"/>
                </a:solidFill>
              </a:rPr>
              <a:t>assignment</a:t>
            </a:r>
            <a:r>
              <a:rPr lang="en-US" sz="4400" kern="0" dirty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b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(A maximum weight matching with no edges.)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147" b="-169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In each iteration, find a maximum weight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if there is one,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maximum weight matching containing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i="1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edges.)</a:t>
                </a: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blipFill>
                <a:blip r:embed="rId3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532821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How do we find maximum weight augmenting paths?</a:t>
            </a:r>
            <a:endParaRPr lang="en-US" sz="24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21208" y="5832266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 </a:t>
            </a:r>
            <a:r>
              <a:rPr lang="en-US" sz="2400" i="1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graphs, can be reduced to computing a </a:t>
            </a:r>
            <a:r>
              <a:rPr lang="en-US" sz="2400" i="1" kern="0" dirty="0">
                <a:solidFill>
                  <a:srgbClr val="00B05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shortest path</a:t>
            </a:r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9530" y="362847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Return the maximum weight matching found.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Can stop when the weight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non-positive.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(To be justified later.) </a:t>
                </a: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4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Lemma 2 and its proof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336348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claimed.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3363483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4247461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the merge that caused the previous examination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4247461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495" y="116051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2: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1160512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33" y="1904669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examined: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" y="1904669"/>
                <a:ext cx="4561667" cy="446276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85300" y="1904669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300" y="1904669"/>
                <a:ext cx="4561667" cy="44627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09" y="2598608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down: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" y="2598608"/>
                <a:ext cx="4561667" cy="446276"/>
              </a:xfrm>
              <a:prstGeom prst="rect">
                <a:avLst/>
              </a:prstGeom>
              <a:blipFill>
                <a:blip r:embed="rId7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86776" y="2598608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76" y="2598608"/>
                <a:ext cx="4561667" cy="446276"/>
              </a:xfrm>
              <a:prstGeom prst="rect">
                <a:avLst/>
              </a:prstGeom>
              <a:blipFill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0" y="531426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the merge that causes the current reexamination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5314262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1" grpId="0"/>
      <p:bldP spid="25" grpId="0"/>
      <p:bldP spid="2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7556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Lemma 3 and its proof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6" y="973728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3: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(By down edges that continue to be down.)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" y="973728"/>
                <a:ext cx="9144000" cy="801053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54" y="176809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 rank maximal subtree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1768093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1" y="2207681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down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can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only if it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a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" y="2207681"/>
                <a:ext cx="9144000" cy="801053"/>
              </a:xfrm>
              <a:prstGeom prst="rect">
                <a:avLst/>
              </a:prstGeom>
              <a:blipFill>
                <a:blip r:embed="rId4"/>
                <a:stretch>
                  <a:fillRect t="-530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8" y="3002046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first inserted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" y="3002046"/>
                <a:ext cx="9144000" cy="801053"/>
              </a:xfrm>
              <a:prstGeom prst="rect">
                <a:avLst/>
              </a:prstGeom>
              <a:blipFill>
                <a:blip r:embed="rId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2991" y="4236833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two edges that can potentially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one of them is found to be </a:t>
                </a:r>
                <a:r>
                  <a:rPr lang="en-US" sz="23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is removed.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1" y="4236833"/>
                <a:ext cx="9144000" cy="801053"/>
              </a:xfrm>
              <a:prstGeom prst="rect">
                <a:avLst/>
              </a:prstGeom>
              <a:blipFill>
                <a:blip r:embed="rId6"/>
                <a:stretch>
                  <a:fillRect t="-534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513" y="5824728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it can only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once,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by Lemma 2,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reexamination.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3" y="5824728"/>
                <a:ext cx="9144000" cy="801053"/>
              </a:xfrm>
              <a:prstGeom prst="rect">
                <a:avLst/>
              </a:prstGeom>
              <a:blipFill>
                <a:blip r:embed="rId7"/>
                <a:stretch>
                  <a:fillRect t="-6107" b="-1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2990" y="3796411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down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by Lemma 2,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0" y="3796411"/>
                <a:ext cx="9144000" cy="447110"/>
              </a:xfrm>
              <a:prstGeom prst="rect">
                <a:avLst/>
              </a:prstGeom>
              <a:blipFill>
                <a:blip r:embed="rId8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41" y="503119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not long,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ancestors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𝑟𝑜𝑜𝑡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hence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m:rPr>
                        <m:nor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ancestors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m:rPr>
                        <m:nor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" y="5031198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1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  <p:bldP spid="24" grpId="0"/>
      <p:bldP spid="29" grpId="0"/>
      <p:bldP spid="3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5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Examining edges - summary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878" y="1156608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edge is charged directly for its first and last examinations, 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possibly for its re-examination as a </a:t>
            </a:r>
            <a:r>
              <a:rPr lang="en-US" sz="23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52" y="215550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Reexamination of up edges are charged to rank-maximal subtrees.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27" y="2800451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Reexamination of down edges, that are </a:t>
            </a:r>
            <a:r>
              <a:rPr lang="en-US" sz="2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 down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charged to rank-maximal subtrees.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2975" y="379934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reexamination of a down edge that becomes up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charged to the next re-examination of the edge.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2" y="479823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examination of edges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" y="4798237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65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>
                <a:solidFill>
                  <a:srgbClr val="0033CC"/>
                </a:solidFill>
              </a:rPr>
              <a:t>Maintaining the sets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128977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maintain an array of pointers </a:t>
                </a:r>
                <a:b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linked lists representing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128977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356" y="22868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merged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" y="2286898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834" y="293008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inserted into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" y="293008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310" y="357326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" y="3573264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10" y="421644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can be reduced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4216448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19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Summary of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Data Structures used</a:t>
            </a:r>
            <a:endParaRPr kumimoji="0" lang="en-GB" sz="4400" b="0" i="0" u="none" strike="noStrike" kern="0" cap="none" spc="0" normalizeH="0" baseline="-2500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blossoms containing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6" y="217236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blossoms containing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54" y="322363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blossom to enter the forest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0" y="427489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be formed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2970" y="532616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tightness event</a:t>
            </a:r>
          </a:p>
        </p:txBody>
      </p:sp>
    </p:spTree>
    <p:extLst>
      <p:ext uri="{BB962C8B-B14F-4D97-AF65-F5344CB8AC3E}">
        <p14:creationId xmlns:p14="http://schemas.microsoft.com/office/powerpoint/2010/main" val="12263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URI@CZFMRKMFUVWYY57I" val="5083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lso admissible for {\color{red} 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1"/>
  <p:tag name="PICTUREFILESIZE" val="462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We only care about vertices \emph{reachable} from \red{$s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54950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f \red{$v$} is unreachable from \red{$s$} in \red{$G_i$},\\&#10;it will also be unreachable from \red{$s$} in \red{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1"/>
  <p:tag name="PICTUREFILESIZE" val="11577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Also easy to see that\\&#10;\red{$d_i(v) \;\le\; d_{i+1}(v) \;\;,\;\; v\in U\cup V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32"/>
  <p:tag name="PICTUREFILESIZE" val="8436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n each iteration we get a maximum weight\\ augmenting path&#10;and an admissible potential\\ function to be used in the next iteration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8"/>
  <p:tag name="PICTUREFILESIZE" val="17599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Exercise: How do we compute \red{$d_0$}?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9"/>
  <p:tag name="PICTUREFILESIZE" val="4159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Duality Theorem:}\\[1pt]&#10;If $\xx^*$ and $\yy^*$ are optimal solutions,\\&#10;then $\cc^T\xx^* = (\yy^*)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2"/>
  <p:tag name="PICTUREFILESIZE" val="15226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1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372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2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41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{\bf x}}&#10;\newcommand{\yy}{{\bf y}}&#10;&#10;\newcommand{\cc}{{\bf c}}&#10;\newcommand{\bb}{{\bf b}}&#10;\renewcommand{\AA}{{\bf A}}&#10;&#10;\[ &#10;\begin{array}{ll}&#10;(P) &amp; \max\; \cc^T\xx\; \mbox{ s.t. } \AA\xx\le\bb \;,\; \xx\ge 0\\&#10;(D) &amp; \min\; \yy^T\bb\; \mbox{ s.t. } \yy^T\AA\ge\cc^T \;,\; \yy\ge 0\\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0"/>
  <p:tag name="PICTUREFILESIZE" val="11354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{\bf x}}&#10;\newcommand{\yy}{{\bf y}}&#10;&#10;\newcommand{\cc}{{\bf c}}&#10;\newcommand{\bb}{{\bf b}}&#10;\renewcommand{\AA}{{\bf A}}&#10;&#10;&#10;\begin{document}&#10;%\color{red}&#10;\begin{center}&#10;{\bf Complementary slackness:}\\[2pt]&#10;If $\xx$ and $\yy$ are feasible solutions and\\[1pt]&#10;$x_j&gt;0 \;\Longrightarrow\; \yy^T \AA^{j}=c_j$\\&#10;$y_i&gt;0 \;\Longrightarrow\; \AA_{i}\,\xx = b_i$\\[1pt]&#10;then $\xx$ and $\yy$ are optimal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9"/>
  <p:tag name="PICTUREFILESIZE" val="27405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1pt]&#10;\mbox{s.t.} &amp; \sum_{e:v\in e} x_e\le 1 &amp; \!\!\!\!,\; v\in U\cup V \\[1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17410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\sum_{v\in U\cup V} y_v \\[1pt]&#10;\mbox{s.t.} &amp; y_u+y_v \ge w_{e} &amp; \!\!\!\!,\; e=\{u,v\}\in E \\[1pt]&#10;&amp; y_v\ge 0 &amp; \!\!\!\! ,\; v\in U\cup V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8"/>
  <p:tag name="PICTUREFILESIZE" val="19359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Let {\color{red} $d_i(v)$} be the distance from~\red{$s$} to~\red{$v$}&#10;in\\ \red{$G_i=(U\cup V\cup\{s,t\},E_i)$},&#10;the graph corresponding to \red{$M_i$}.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51"/>
  <p:tag name="PICTUREFILESIZE" val="16035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\begin{array}{cc}&#10;    &amp; \displaystyle \sum_{\{u,v\}\in M'} w_{u,v} \\[16pt]&#10;\le &amp; \displaystyle \sum_{\{u,v\}\in M'} (y_u+y_v) \;\; +  &#10; \sum_{\{u,v\}\in M'} \sum_{B\supset\{u,v\}} z_B \\[16pt]&#10;\le &amp; \displaystyle \sum_{v\in V} y_v + &#10;\sum_{B} \left\lfloor\frac{|B|}{2}\right\rfloor z_B \\[16pt]&#10;=  &amp;  \displaystyle \sum_{\{u,v\}\in M} (y_u+y_v)\;\; +  &#10; \sum_{\{u,v\}\in M} \sum_{B\supset\{u,v\}} z_B \\[16pt]&#10;= &amp; \displaystyle  \sum_{\{u,v\}\in M} w_{u,v} 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3"/>
  <p:tag name="PICTUREFILESIZE" val="799633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2 \;=\; \min_{u\in S\atop v\not\in S\cup T} s_{u,v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1"/>
  <p:tag name="PICTUREFILESIZE" val="3953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1 \;=\; \min_{u\in S}\; y_u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59"/>
  <p:tag name="PICTUREFILESIZE" val="24707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 \;=\; \min\{ \delta_1 , \delta_2 , \delta_3 , \delta_4 \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u \gets y_u - \delta \;,\; u\in S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v \gets y_v+\delta \;,\; v\in T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+ 2\delta \;,\; B\subseteq S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6"/>
  <p:tag name="PICTUREFILESIZE" val="44686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- 2\delta \;,\; B\subseteq T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7"/>
  <p:tag name="PICTUREFILESIZE" val="44979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3 \;=\; \min_{u,v\in S\atop B(u)\ne B(v)} \frac{s_{u,v}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5"/>
  <p:tag name="PICTUREFILESIZE" val="5690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d_i(v) \;\le\; d_i(u)+c_i(u,v)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67"/>
  <p:tag name="PICTUREFILESIZE" val="5105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4 \;=\; \min_{B\subseteq T}\; \frac{z_B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4"/>
  <p:tag name="PICTUREFILESIZE" val="3567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&#10;\begin{array}{|c|c|}&#10;\hline&#10;\mbox{type of edge $(u,v)\in E$} &amp; \mbox{change in $s_{u,v}$} \\&#10;\hline \hline&#10;u,v\not\in S\cup T &amp; 0  \\&#10;\hline&#10;u\in S \;,\; v\not\in S\cup T &amp; \color{red} -\delta \\&#10;\hline&#10;u\in T \;,\; v\not\in S\cup T &amp; +\delta \\&#10;\hline&#10;u,v\in S \;,\; \exists B : u,v\in B &amp; 0 \\&#10;\hline&#10;u,v\in S \;,\; \not\exists B : u,v\in B &amp; \color{red} -2\delta \\&#10;\hline&#10;u\in S \;,\; v\in T &amp; 0 \\&#10;\hline&#10;u,v\in T \;,\; \exists B : u,v\in B &amp; 0 \\&#10;\hline&#10;u,v\in T \;,\; \not\exists B : u,v\in B &amp; +2\delta \\&#10;\hline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9821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c_i(u,v)+d_i(u)-d_i(v)\;\ge\; 0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3"/>
  <p:tag name="PICTUREFILESIZE" val="5595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dmissible for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1"/>
  <p:tag name="PICTUREFILESIZE" val="3384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Let {\color{red} $P_i$} be a shortest path from  {\color{red} $s$} to &#10;{\color{red} $t$} in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221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{\color{red} $E_{i+1}$} is obtained by \emph{reversing} the edges of&#10; {\color{red} $P_i$}\\ and \emph{negating} their cost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12063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\newcommand{\red}[1]{{\color{red}#1}}&#10;\begin{center}&#10;If \red{$(v,u)\in E_{i+1}\setminus E_i$}, then \red{$(u,v)\in P_i$} and thus\\&#10;\red{&#10;$\begin{array}{lcl}&#10;&amp; c_{i+1}(v,u) + d_i(v) - d_i(u) &amp; \\&#10;= &amp; - (c_i(u,v)+d_i(u)-d_i(v)) &amp; \;=\; 0&#10;\end{array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1"/>
  <p:tag name="PICTUREFILESIZE" val="19552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0033CC"/>
          </a:solidFill>
        </a:ln>
      </a:spPr>
      <a:bodyPr rtlCol="1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ctr" rtl="0">
          <a:defRPr sz="26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61543</TotalTime>
  <Words>9250</Words>
  <Application>Microsoft Office PowerPoint</Application>
  <PresentationFormat>On-screen Show (4:3)</PresentationFormat>
  <Paragraphs>924</Paragraphs>
  <Slides>94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ＭＳ Ｐゴシック</vt:lpstr>
      <vt:lpstr>Arial</vt:lpstr>
      <vt:lpstr>Calibri</vt:lpstr>
      <vt:lpstr>Cambria Math</vt:lpstr>
      <vt:lpstr>CMMI10</vt:lpstr>
      <vt:lpstr>CMR10</vt:lpstr>
      <vt:lpstr>CMSY10ORIG</vt:lpstr>
      <vt:lpstr>CMTI10</vt:lpstr>
      <vt:lpstr>MSAM10</vt:lpstr>
      <vt:lpstr>Symbol</vt:lpstr>
      <vt:lpstr>Times New Roman</vt:lpstr>
      <vt:lpstr>Wingdings</vt:lpstr>
      <vt:lpstr>Office Theme</vt:lpstr>
      <vt:lpstr>Analysis of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Tel-Aviv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Uri Zwick</dc:creator>
  <cp:lastModifiedBy>Ugav, Barak</cp:lastModifiedBy>
  <cp:revision>815</cp:revision>
  <dcterms:created xsi:type="dcterms:W3CDTF">2009-12-15T16:29:10Z</dcterms:created>
  <dcterms:modified xsi:type="dcterms:W3CDTF">2022-01-23T08:50:19Z</dcterms:modified>
</cp:coreProperties>
</file>